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Noto Sans" charset="1" panose="020B0502040504020204"/>
      <p:regular r:id="rId15"/>
    </p:embeddedFont>
    <p:embeddedFont>
      <p:font typeface="Noto Sans Italics" charset="1" panose="020B0502040504090204"/>
      <p:regular r:id="rId16"/>
    </p:embeddedFont>
    <p:embeddedFont>
      <p:font typeface="Noto Sans Bold" charset="1" panose="020B080204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https://www.youtube.com/watch?v=-t7AUfkem9A&amp;ab_channel=Medijskapismenost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71756" y="0"/>
            <a:ext cx="4516244" cy="10287000"/>
          </a:xfrm>
          <a:custGeom>
            <a:avLst/>
            <a:gdLst/>
            <a:ahLst/>
            <a:cxnLst/>
            <a:rect r="r" b="b" t="t" l="l"/>
            <a:pathLst>
              <a:path h="10287000" w="4516244">
                <a:moveTo>
                  <a:pt x="0" y="0"/>
                </a:moveTo>
                <a:lnTo>
                  <a:pt x="4516244" y="0"/>
                </a:lnTo>
                <a:lnTo>
                  <a:pt x="45162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10469" y="7627011"/>
            <a:ext cx="2717311" cy="546220"/>
          </a:xfrm>
          <a:custGeom>
            <a:avLst/>
            <a:gdLst/>
            <a:ahLst/>
            <a:cxnLst/>
            <a:rect r="r" b="b" t="t" l="l"/>
            <a:pathLst>
              <a:path h="546220" w="2717311">
                <a:moveTo>
                  <a:pt x="0" y="0"/>
                </a:moveTo>
                <a:lnTo>
                  <a:pt x="2717311" y="0"/>
                </a:lnTo>
                <a:lnTo>
                  <a:pt x="2717311" y="546220"/>
                </a:lnTo>
                <a:lnTo>
                  <a:pt x="0" y="546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82" t="-312901" r="-81310" b="-89167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41087" y="3625056"/>
            <a:ext cx="8756204" cy="3103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736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KAKO ČUVATI SVOJU PRIVATNOST </a:t>
            </a:r>
            <a:r>
              <a:rPr lang="en-US" sz="7361" i="true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ONLINE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youtube.com/watch?v=-t7AUfkem9A&amp;ab_channel=Medijskapismenost"/>
          </p:cNvPr>
          <p:cNvSpPr/>
          <p:nvPr/>
        </p:nvSpPr>
        <p:spPr>
          <a:xfrm flipH="false" flipV="false" rot="0">
            <a:off x="3708374" y="2997141"/>
            <a:ext cx="11301259" cy="6145060"/>
          </a:xfrm>
          <a:custGeom>
            <a:avLst/>
            <a:gdLst/>
            <a:ahLst/>
            <a:cxnLst/>
            <a:rect r="r" b="b" t="t" l="l"/>
            <a:pathLst>
              <a:path h="6145060" w="11301259">
                <a:moveTo>
                  <a:pt x="0" y="0"/>
                </a:moveTo>
                <a:lnTo>
                  <a:pt x="11301259" y="0"/>
                </a:lnTo>
                <a:lnTo>
                  <a:pt x="11301259" y="6145060"/>
                </a:lnTo>
                <a:lnTo>
                  <a:pt x="0" y="61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4775" y="1076325"/>
            <a:ext cx="12209284" cy="1519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VIDEO </a:t>
            </a:r>
          </a:p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NEOBIČNA KONFERENCIJA ZA MEDIJE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35577" y="3028634"/>
            <a:ext cx="9816020" cy="7938706"/>
          </a:xfrm>
          <a:custGeom>
            <a:avLst/>
            <a:gdLst/>
            <a:ahLst/>
            <a:cxnLst/>
            <a:rect r="r" b="b" t="t" l="l"/>
            <a:pathLst>
              <a:path h="7938706" w="9816020">
                <a:moveTo>
                  <a:pt x="0" y="0"/>
                </a:moveTo>
                <a:lnTo>
                  <a:pt x="9816020" y="0"/>
                </a:lnTo>
                <a:lnTo>
                  <a:pt x="9816020" y="7938706"/>
                </a:lnTo>
                <a:lnTo>
                  <a:pt x="0" y="79387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4775" y="2209033"/>
            <a:ext cx="9380470" cy="4135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69"/>
              </a:lnSpc>
            </a:pPr>
            <a:r>
              <a:rPr lang="en-US" sz="4358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Da netko pretražuje </a:t>
            </a:r>
          </a:p>
          <a:p>
            <a:pPr algn="l">
              <a:lnSpc>
                <a:spcPts val="8369"/>
              </a:lnSpc>
            </a:pPr>
            <a:r>
              <a:rPr lang="en-US" sz="4358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vas i vašu aktivnost</a:t>
            </a:r>
          </a:p>
          <a:p>
            <a:pPr algn="l">
              <a:lnSpc>
                <a:spcPts val="8369"/>
              </a:lnSpc>
            </a:pPr>
            <a:r>
              <a:rPr lang="en-US" b="true" sz="4358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 društvenim mrežama do kojih bi informacija došao?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4775" y="1076325"/>
            <a:ext cx="14691360" cy="766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RASPRAVA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68862" y="1106902"/>
            <a:ext cx="7108317" cy="8229600"/>
          </a:xfrm>
          <a:custGeom>
            <a:avLst/>
            <a:gdLst/>
            <a:ahLst/>
            <a:cxnLst/>
            <a:rect r="r" b="b" t="t" l="l"/>
            <a:pathLst>
              <a:path h="8229600" w="7108317">
                <a:moveTo>
                  <a:pt x="0" y="0"/>
                </a:moveTo>
                <a:lnTo>
                  <a:pt x="7108317" y="0"/>
                </a:lnTo>
                <a:lnTo>
                  <a:pt x="71083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4775" y="1076325"/>
            <a:ext cx="10241171" cy="766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ŠTO JE PRIVATNOST?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88699"/>
            <a:ext cx="7572356" cy="1777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9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Privatnost je područje privatnoga, intimnoga i obiteljskoga života.</a:t>
            </a:r>
          </a:p>
          <a:p>
            <a:pPr algn="ctr">
              <a:lnSpc>
                <a:spcPts val="3769"/>
              </a:lnSpc>
            </a:pPr>
          </a:p>
          <a:p>
            <a:pPr algn="r">
              <a:lnSpc>
                <a:spcPts val="2729"/>
              </a:lnSpc>
            </a:pPr>
            <a:r>
              <a:rPr lang="en-US" sz="2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Školski riječnik hrvatskoga jezika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714432"/>
            <a:ext cx="7943205" cy="1777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69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Nečije pravo da svoje osobne stvari i odnose drži u tajnosti.</a:t>
            </a:r>
          </a:p>
          <a:p>
            <a:pPr algn="just">
              <a:lnSpc>
                <a:spcPts val="3769"/>
              </a:lnSpc>
            </a:pPr>
          </a:p>
          <a:p>
            <a:pPr algn="r">
              <a:lnSpc>
                <a:spcPts val="2729"/>
              </a:lnSpc>
            </a:pPr>
            <a:r>
              <a:rPr lang="en-US" sz="2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Cambridgeov riječnik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30737" y="3759822"/>
            <a:ext cx="6957263" cy="6527178"/>
          </a:xfrm>
          <a:custGeom>
            <a:avLst/>
            <a:gdLst/>
            <a:ahLst/>
            <a:cxnLst/>
            <a:rect r="r" b="b" t="t" l="l"/>
            <a:pathLst>
              <a:path h="6527178" w="6957263">
                <a:moveTo>
                  <a:pt x="0" y="0"/>
                </a:moveTo>
                <a:lnTo>
                  <a:pt x="6957263" y="0"/>
                </a:lnTo>
                <a:lnTo>
                  <a:pt x="6957263" y="6527178"/>
                </a:lnTo>
                <a:lnTo>
                  <a:pt x="0" y="65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4775" y="1076325"/>
            <a:ext cx="14691360" cy="766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ŠTO SU KOLAČIĆI?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4775" y="2102684"/>
            <a:ext cx="16230600" cy="1777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69"/>
              </a:lnSpc>
            </a:pPr>
            <a:r>
              <a:rPr lang="en-US" sz="3624" b="true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Kolačići (eng. cookies)</a:t>
            </a: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 su prema Cambridgeovom rječniku male datoteke koje internetske stranice šalju na računalo korisnika o tome kako korisnik upotrebljava stranicu. </a:t>
            </a:r>
          </a:p>
          <a:p>
            <a:pPr algn="just">
              <a:lnSpc>
                <a:spcPts val="272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937816"/>
            <a:ext cx="11554677" cy="6064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Kolačići “pamte” što korisnika zanima, što čita, gleda, pretražuje, na što klika.</a:t>
            </a:r>
          </a:p>
          <a:p>
            <a:pPr algn="just">
              <a:lnSpc>
                <a:spcPts val="3769"/>
              </a:lnSpc>
            </a:pPr>
          </a:p>
          <a:p>
            <a:pPr algn="just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“Pamte” i lozinke korisnika kako bi olakšali korištenje internetskih stranica i aplikacija, prilagodili sadržaj njegovim potrebama i prepoznali korisnika kada opet posjeti stranicu. </a:t>
            </a:r>
          </a:p>
          <a:p>
            <a:pPr algn="just">
              <a:lnSpc>
                <a:spcPts val="3769"/>
              </a:lnSpc>
            </a:pPr>
          </a:p>
          <a:p>
            <a:pPr algn="just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Služe i za digitalno oglašavanje.</a:t>
            </a:r>
          </a:p>
          <a:p>
            <a:pPr algn="just">
              <a:lnSpc>
                <a:spcPts val="3769"/>
              </a:lnSpc>
            </a:pPr>
          </a:p>
          <a:p>
            <a:pPr algn="just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Neki kolačići su nužni za funkcioniranje stranica i aplikacija, dok drugi nisu.</a:t>
            </a:r>
          </a:p>
          <a:p>
            <a:pPr algn="r">
              <a:lnSpc>
                <a:spcPts val="272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06788" y="2033026"/>
            <a:ext cx="4071327" cy="6725200"/>
          </a:xfrm>
          <a:custGeom>
            <a:avLst/>
            <a:gdLst/>
            <a:ahLst/>
            <a:cxnLst/>
            <a:rect r="r" b="b" t="t" l="l"/>
            <a:pathLst>
              <a:path h="6725200" w="4071327">
                <a:moveTo>
                  <a:pt x="0" y="0"/>
                </a:moveTo>
                <a:lnTo>
                  <a:pt x="4071327" y="0"/>
                </a:lnTo>
                <a:lnTo>
                  <a:pt x="4071327" y="6725199"/>
                </a:lnTo>
                <a:lnTo>
                  <a:pt x="0" y="6725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94" r="0" b="-122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7510" y="580072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507633"/>
            <a:ext cx="5524624" cy="287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9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Koristite li Snapchat?</a:t>
            </a:r>
          </a:p>
          <a:p>
            <a:pPr algn="l">
              <a:lnSpc>
                <a:spcPts val="3769"/>
              </a:lnSpc>
            </a:pPr>
          </a:p>
          <a:p>
            <a:pPr algn="l">
              <a:lnSpc>
                <a:spcPts val="3769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Jeste li primijetili koje sve privatne informacije dijelite s ovom, ali i s drugim aplikacijama?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37703" y="513937"/>
            <a:ext cx="11031241" cy="1519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PRIVATNOST U DIGITALNOM SVIJETU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331579" y="1621808"/>
            <a:ext cx="6379189" cy="7733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9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“Snapchat je personalizirana usluga koja se financira putem oglasa. To znači da ćemo koristiti podatke</a:t>
            </a:r>
          </a:p>
          <a:p>
            <a:pPr algn="l">
              <a:lnSpc>
                <a:spcPts val="3769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o tebi, tvojim prijateljima,</a:t>
            </a:r>
          </a:p>
          <a:p>
            <a:pPr algn="l">
              <a:lnSpc>
                <a:spcPts val="4783"/>
              </a:lnSpc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našoj zajednici, i informacije koje nam pružaju oglašivači i partneri, uključujući one o vašoj aktivnosti na njihovim stranicama i u aplikacijama, kako bismo vam prikazali sadržaj i oglase za koje mislimo da će vam biti zanimljivi.”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30737" y="3759822"/>
            <a:ext cx="6957263" cy="6527178"/>
          </a:xfrm>
          <a:custGeom>
            <a:avLst/>
            <a:gdLst/>
            <a:ahLst/>
            <a:cxnLst/>
            <a:rect r="r" b="b" t="t" l="l"/>
            <a:pathLst>
              <a:path h="6527178" w="6957263">
                <a:moveTo>
                  <a:pt x="0" y="0"/>
                </a:moveTo>
                <a:lnTo>
                  <a:pt x="6957263" y="0"/>
                </a:lnTo>
                <a:lnTo>
                  <a:pt x="6957263" y="6527178"/>
                </a:lnTo>
                <a:lnTo>
                  <a:pt x="0" y="65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4775" y="1076325"/>
            <a:ext cx="14691360" cy="766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SAVJETI ZA ZAŠTITU PRIVATNOSTI </a:t>
            </a:r>
            <a:r>
              <a:rPr lang="en-US" sz="5403" i="true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ONLINE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378084"/>
            <a:ext cx="11554677" cy="735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Prihvatite samo nužne kolačiće.</a:t>
            </a:r>
          </a:p>
          <a:p>
            <a:pPr algn="l">
              <a:lnSpc>
                <a:spcPts val="3769"/>
              </a:lnSpc>
            </a:pPr>
          </a:p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U aplikacijama prihvatite samo uvjete koji su nužni za funkcioniranje aplikacije.</a:t>
            </a:r>
          </a:p>
          <a:p>
            <a:pPr algn="l">
              <a:lnSpc>
                <a:spcPts val="3769"/>
              </a:lnSpc>
            </a:pPr>
          </a:p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Nemojte dijeliti svoju lokaciju.</a:t>
            </a:r>
          </a:p>
          <a:p>
            <a:pPr algn="l">
              <a:lnSpc>
                <a:spcPts val="3769"/>
              </a:lnSpc>
            </a:pPr>
          </a:p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U postavkama mobitela potražite koje aplikacije imaju pristup vašoj lokaciji, kontaktima, mikrofonu i onemogućite dozvole za ono što smatrate da nije nužno.</a:t>
            </a:r>
          </a:p>
          <a:p>
            <a:pPr algn="l">
              <a:lnSpc>
                <a:spcPts val="3769"/>
              </a:lnSpc>
            </a:pPr>
          </a:p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Ako se ne osjećate ugodno s dijeljenjem osobnih informacija, u redu je ne koristiti neku aplikaciju.</a:t>
            </a:r>
          </a:p>
          <a:p>
            <a:pPr algn="r">
              <a:lnSpc>
                <a:spcPts val="2729"/>
              </a:lnSpc>
            </a:pPr>
          </a:p>
          <a:p>
            <a:pPr algn="r">
              <a:lnSpc>
                <a:spcPts val="272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759822"/>
            <a:ext cx="6957263" cy="6527178"/>
          </a:xfrm>
          <a:custGeom>
            <a:avLst/>
            <a:gdLst/>
            <a:ahLst/>
            <a:cxnLst/>
            <a:rect r="r" b="b" t="t" l="l"/>
            <a:pathLst>
              <a:path h="6527178" w="6957263">
                <a:moveTo>
                  <a:pt x="0" y="0"/>
                </a:moveTo>
                <a:lnTo>
                  <a:pt x="6957263" y="0"/>
                </a:lnTo>
                <a:lnTo>
                  <a:pt x="6957263" y="6527178"/>
                </a:lnTo>
                <a:lnTo>
                  <a:pt x="0" y="65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4775" y="1076325"/>
            <a:ext cx="14691360" cy="766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5403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SAVJETI ZA ZAŠTITU PRIVATNOSTI </a:t>
            </a:r>
            <a:r>
              <a:rPr lang="en-US" sz="5403" i="true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ONLINE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13366" y="3039163"/>
            <a:ext cx="8442769" cy="5587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Neka vaši profili na društvenim mrežama budu privatni.</a:t>
            </a:r>
          </a:p>
          <a:p>
            <a:pPr algn="l">
              <a:lnSpc>
                <a:spcPts val="3769"/>
              </a:lnSpc>
            </a:pPr>
          </a:p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U </a:t>
            </a:r>
            <a:r>
              <a:rPr lang="en-US" sz="3624" i="true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online </a:t>
            </a: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komunikaciji budite ljubazni i ne zaboravite da ista pravila i zakoni vrijede i </a:t>
            </a:r>
            <a:r>
              <a:rPr lang="en-US" sz="3624" i="true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online </a:t>
            </a: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i </a:t>
            </a:r>
            <a:r>
              <a:rPr lang="en-US" sz="3624" i="true">
                <a:solidFill>
                  <a:srgbClr val="FFFFFF"/>
                </a:solidFill>
                <a:latin typeface="Noto Sans Italics"/>
                <a:ea typeface="Noto Sans Italics"/>
                <a:cs typeface="Noto Sans Italics"/>
                <a:sym typeface="Noto Sans Italics"/>
              </a:rPr>
              <a:t>offline</a:t>
            </a: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algn="l">
              <a:lnSpc>
                <a:spcPts val="3769"/>
              </a:lnSpc>
            </a:pPr>
          </a:p>
          <a:p>
            <a:pPr algn="l" marL="782448" indent="-391224" lvl="1">
              <a:lnSpc>
                <a:spcPts val="3769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Ne zaboravite - sve što radite i objavljujete postaje dio vašeg digitalnog otiska.</a:t>
            </a:r>
          </a:p>
          <a:p>
            <a:pPr algn="l">
              <a:lnSpc>
                <a:spcPts val="272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964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71756" y="0"/>
            <a:ext cx="4516244" cy="10287000"/>
          </a:xfrm>
          <a:custGeom>
            <a:avLst/>
            <a:gdLst/>
            <a:ahLst/>
            <a:cxnLst/>
            <a:rect r="r" b="b" t="t" l="l"/>
            <a:pathLst>
              <a:path h="10287000" w="4516244">
                <a:moveTo>
                  <a:pt x="0" y="0"/>
                </a:moveTo>
                <a:lnTo>
                  <a:pt x="4516244" y="0"/>
                </a:lnTo>
                <a:lnTo>
                  <a:pt x="45162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10469" y="7627011"/>
            <a:ext cx="2717311" cy="546220"/>
          </a:xfrm>
          <a:custGeom>
            <a:avLst/>
            <a:gdLst/>
            <a:ahLst/>
            <a:cxnLst/>
            <a:rect r="r" b="b" t="t" l="l"/>
            <a:pathLst>
              <a:path h="546220" w="2717311">
                <a:moveTo>
                  <a:pt x="0" y="0"/>
                </a:moveTo>
                <a:lnTo>
                  <a:pt x="2717311" y="0"/>
                </a:lnTo>
                <a:lnTo>
                  <a:pt x="2717311" y="546220"/>
                </a:lnTo>
                <a:lnTo>
                  <a:pt x="0" y="546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82" t="-312901" r="-81310" b="-89167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57211" y="4139406"/>
            <a:ext cx="8756204" cy="2074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736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HVALA NA POZORNOSTI!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DAGiQwP2HVI</dc:identifier>
  <dcterms:modified xsi:type="dcterms:W3CDTF">2011-08-01T06:04:30Z</dcterms:modified>
  <cp:revision>1</cp:revision>
  <dc:title>Prezentacija -  Kako čuvati svoju privatnost online</dc:title>
</cp:coreProperties>
</file>