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03" r:id="rId2"/>
    <p:sldId id="300" r:id="rId3"/>
    <p:sldId id="258" r:id="rId4"/>
    <p:sldId id="259" r:id="rId5"/>
    <p:sldId id="260" r:id="rId6"/>
    <p:sldId id="261" r:id="rId7"/>
    <p:sldId id="262" r:id="rId8"/>
    <p:sldId id="263" r:id="rId9"/>
    <p:sldId id="302" r:id="rId10"/>
    <p:sldId id="264" r:id="rId11"/>
    <p:sldId id="265" r:id="rId12"/>
    <p:sldId id="266" r:id="rId13"/>
    <p:sldId id="301" r:id="rId14"/>
    <p:sldId id="305" r:id="rId15"/>
    <p:sldId id="307" r:id="rId16"/>
    <p:sldId id="288" r:id="rId17"/>
    <p:sldId id="289" r:id="rId18"/>
    <p:sldId id="290" r:id="rId19"/>
    <p:sldId id="292" r:id="rId20"/>
    <p:sldId id="308" r:id="rId21"/>
    <p:sldId id="309" r:id="rId22"/>
    <p:sldId id="295" r:id="rId23"/>
    <p:sldId id="306" r:id="rId24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7" autoAdjust="0"/>
    <p:restoredTop sz="94660"/>
  </p:normalViewPr>
  <p:slideViewPr>
    <p:cSldViewPr>
      <p:cViewPr varScale="1">
        <p:scale>
          <a:sx n="86" d="100"/>
          <a:sy n="86" d="100"/>
        </p:scale>
        <p:origin x="1382" y="1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F176B0B7-5275-451D-AA24-CD9EA9254EFD}" type="datetimeFigureOut">
              <a:rPr lang="hr-HR" smtClean="0"/>
              <a:t>23.4.2020.</a:t>
            </a:fld>
            <a:endParaRPr lang="hr-HR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00A269F-65CA-4607-A8DB-18FD2B35C8F0}" type="slidenum">
              <a:rPr lang="hr-HR" smtClean="0"/>
              <a:t>‹#›</a:t>
            </a:fld>
            <a:endParaRPr lang="hr-HR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6B0B7-5275-451D-AA24-CD9EA9254EFD}" type="datetimeFigureOut">
              <a:rPr lang="hr-HR" smtClean="0"/>
              <a:t>23.4.2020.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A269F-65CA-4607-A8DB-18FD2B35C8F0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6B0B7-5275-451D-AA24-CD9EA9254EFD}" type="datetimeFigureOut">
              <a:rPr lang="hr-HR" smtClean="0"/>
              <a:t>23.4.2020.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A269F-65CA-4607-A8DB-18FD2B35C8F0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6B0B7-5275-451D-AA24-CD9EA9254EFD}" type="datetimeFigureOut">
              <a:rPr lang="hr-HR" smtClean="0"/>
              <a:t>23.4.2020.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A269F-65CA-4607-A8DB-18FD2B35C8F0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6B0B7-5275-451D-AA24-CD9EA9254EFD}" type="datetimeFigureOut">
              <a:rPr lang="hr-HR" smtClean="0"/>
              <a:t>23.4.2020.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A269F-65CA-4607-A8DB-18FD2B35C8F0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6B0B7-5275-451D-AA24-CD9EA9254EFD}" type="datetimeFigureOut">
              <a:rPr lang="hr-HR" smtClean="0"/>
              <a:t>23.4.2020.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A269F-65CA-4607-A8DB-18FD2B35C8F0}" type="slidenum">
              <a:rPr lang="hr-HR" smtClean="0"/>
              <a:t>‹#›</a:t>
            </a:fld>
            <a:endParaRPr lang="hr-H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6B0B7-5275-451D-AA24-CD9EA9254EFD}" type="datetimeFigureOut">
              <a:rPr lang="hr-HR" smtClean="0"/>
              <a:t>23.4.2020.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A269F-65CA-4607-A8DB-18FD2B35C8F0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6B0B7-5275-451D-AA24-CD9EA9254EFD}" type="datetimeFigureOut">
              <a:rPr lang="hr-HR" smtClean="0"/>
              <a:t>23.4.2020.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A269F-65CA-4607-A8DB-18FD2B35C8F0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6B0B7-5275-451D-AA24-CD9EA9254EFD}" type="datetimeFigureOut">
              <a:rPr lang="hr-HR" smtClean="0"/>
              <a:t>23.4.2020.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A269F-65CA-4607-A8DB-18FD2B35C8F0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6B0B7-5275-451D-AA24-CD9EA9254EFD}" type="datetimeFigureOut">
              <a:rPr lang="hr-HR" smtClean="0"/>
              <a:t>23.4.2020.</a:t>
            </a:fld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A269F-65CA-4607-A8DB-18FD2B35C8F0}" type="slidenum">
              <a:rPr lang="hr-HR" smtClean="0"/>
              <a:t>‹#›</a:t>
            </a:fld>
            <a:endParaRPr lang="hr-HR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6B0B7-5275-451D-AA24-CD9EA9254EFD}" type="datetimeFigureOut">
              <a:rPr lang="hr-HR" smtClean="0"/>
              <a:t>23.4.2020.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A269F-65CA-4607-A8DB-18FD2B35C8F0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F176B0B7-5275-451D-AA24-CD9EA9254EFD}" type="datetimeFigureOut">
              <a:rPr lang="hr-HR" smtClean="0"/>
              <a:t>23.4.2020.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200A269F-65CA-4607-A8DB-18FD2B35C8F0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sway.office.com/fQufsFwRaRoCe2HG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addons.mozilla.org/hr/firefox/addon/reveye-ris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b="1" dirty="0"/>
              <a:t>Prepoznajte dezinformacije i lažne vijesti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364744"/>
          </a:xfrm>
        </p:spPr>
        <p:txBody>
          <a:bodyPr>
            <a:normAutofit fontScale="92500" lnSpcReduction="10000"/>
          </a:bodyPr>
          <a:lstStyle/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pPr marL="68580" indent="0">
              <a:buNone/>
            </a:pPr>
            <a:r>
              <a:rPr lang="hr-HR" b="1" dirty="0"/>
              <a:t>Nada Jakovčević, prof.</a:t>
            </a:r>
          </a:p>
          <a:p>
            <a:pPr marL="68580" indent="0">
              <a:buNone/>
            </a:pPr>
            <a:r>
              <a:rPr lang="hr-HR" dirty="0"/>
              <a:t>Srednja škola Lovre Montija, Knin</a:t>
            </a:r>
          </a:p>
          <a:p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2441887"/>
            <a:ext cx="3419475" cy="3236288"/>
          </a:xfrm>
        </p:spPr>
      </p:pic>
    </p:spTree>
    <p:extLst>
      <p:ext uri="{BB962C8B-B14F-4D97-AF65-F5344CB8AC3E}">
        <p14:creationId xmlns:p14="http://schemas.microsoft.com/office/powerpoint/2010/main" val="33293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22F34501-A0C6-4DDE-9A95-409F8BCB3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Što je to dezinformacija?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C3E56735-CECD-42C4-9E57-24502FCD2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Definicija Europske komisije:</a:t>
            </a:r>
          </a:p>
          <a:p>
            <a:pPr marL="68580" indent="0">
              <a:buNone/>
            </a:pPr>
            <a:r>
              <a:rPr lang="hr-HR" dirty="0"/>
              <a:t>„</a:t>
            </a:r>
            <a:r>
              <a:rPr lang="en-GB" b="1" dirty="0" err="1"/>
              <a:t>Pojam</a:t>
            </a:r>
            <a:r>
              <a:rPr lang="en-GB" b="1" dirty="0"/>
              <a:t> </a:t>
            </a:r>
            <a:r>
              <a:rPr lang="en-GB" b="1" dirty="0" err="1"/>
              <a:t>dezinformacija</a:t>
            </a:r>
            <a:r>
              <a:rPr lang="en-GB" b="1" dirty="0"/>
              <a:t> </a:t>
            </a:r>
            <a:r>
              <a:rPr lang="en-GB" b="1" dirty="0" err="1"/>
              <a:t>označava</a:t>
            </a:r>
            <a:r>
              <a:rPr lang="en-GB" b="1" dirty="0"/>
              <a:t> </a:t>
            </a:r>
            <a:r>
              <a:rPr lang="en-GB" b="1" dirty="0" err="1"/>
              <a:t>dokazivo</a:t>
            </a:r>
            <a:r>
              <a:rPr lang="en-GB" b="1" dirty="0"/>
              <a:t> </a:t>
            </a:r>
            <a:r>
              <a:rPr lang="en-GB" b="1" dirty="0" err="1"/>
              <a:t>lažnu</a:t>
            </a:r>
            <a:r>
              <a:rPr lang="en-GB" b="1" dirty="0"/>
              <a:t> </a:t>
            </a:r>
            <a:r>
              <a:rPr lang="en-GB" b="1" dirty="0" err="1"/>
              <a:t>ili</a:t>
            </a:r>
            <a:r>
              <a:rPr lang="en-GB" b="1" dirty="0"/>
              <a:t> </a:t>
            </a:r>
            <a:r>
              <a:rPr lang="en-GB" b="1" dirty="0" err="1"/>
              <a:t>obmanjujuću</a:t>
            </a:r>
            <a:r>
              <a:rPr lang="en-GB" b="1" dirty="0"/>
              <a:t> </a:t>
            </a:r>
            <a:r>
              <a:rPr lang="en-GB" b="1" dirty="0" err="1"/>
              <a:t>informaciju</a:t>
            </a:r>
            <a:r>
              <a:rPr lang="en-GB" dirty="0"/>
              <a:t> </a:t>
            </a:r>
            <a:r>
              <a:rPr lang="en-GB" dirty="0" err="1"/>
              <a:t>koja</a:t>
            </a:r>
            <a:r>
              <a:rPr lang="en-GB" dirty="0"/>
              <a:t> je </a:t>
            </a:r>
            <a:r>
              <a:rPr lang="en-GB" dirty="0" err="1"/>
              <a:t>smišljena</a:t>
            </a:r>
            <a:r>
              <a:rPr lang="en-GB" dirty="0"/>
              <a:t>, </a:t>
            </a:r>
            <a:r>
              <a:rPr lang="en-GB" dirty="0" err="1"/>
              <a:t>iznesena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širi</a:t>
            </a:r>
            <a:r>
              <a:rPr lang="en-GB" dirty="0"/>
              <a:t> se </a:t>
            </a:r>
            <a:r>
              <a:rPr lang="en-GB" dirty="0" err="1"/>
              <a:t>radi</a:t>
            </a:r>
            <a:r>
              <a:rPr lang="en-GB" dirty="0"/>
              <a:t> </a:t>
            </a:r>
            <a:r>
              <a:rPr lang="en-GB" dirty="0" err="1"/>
              <a:t>stjecanja</a:t>
            </a:r>
            <a:r>
              <a:rPr lang="en-GB" dirty="0"/>
              <a:t> </a:t>
            </a:r>
            <a:r>
              <a:rPr lang="en-GB" dirty="0" err="1"/>
              <a:t>ekonomske</a:t>
            </a:r>
            <a:r>
              <a:rPr lang="en-GB" dirty="0"/>
              <a:t> </a:t>
            </a:r>
            <a:r>
              <a:rPr lang="en-GB" dirty="0" err="1"/>
              <a:t>koristi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namjernog</a:t>
            </a:r>
            <a:r>
              <a:rPr lang="en-GB" dirty="0"/>
              <a:t> </a:t>
            </a:r>
            <a:r>
              <a:rPr lang="en-GB" dirty="0" err="1"/>
              <a:t>zavaravanja</a:t>
            </a:r>
            <a:r>
              <a:rPr lang="en-GB" dirty="0"/>
              <a:t> </a:t>
            </a:r>
            <a:r>
              <a:rPr lang="en-GB" dirty="0" err="1"/>
              <a:t>javnosti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koja</a:t>
            </a:r>
            <a:r>
              <a:rPr lang="en-GB" dirty="0"/>
              <a:t> </a:t>
            </a:r>
            <a:r>
              <a:rPr lang="en-GB" dirty="0" err="1"/>
              <a:t>može</a:t>
            </a:r>
            <a:r>
              <a:rPr lang="en-GB" dirty="0"/>
              <a:t> </a:t>
            </a:r>
            <a:r>
              <a:rPr lang="en-GB" dirty="0" err="1"/>
              <a:t>naškoditi</a:t>
            </a:r>
            <a:r>
              <a:rPr lang="en-GB" dirty="0"/>
              <a:t> </a:t>
            </a:r>
            <a:r>
              <a:rPr lang="en-GB" dirty="0" err="1"/>
              <a:t>javnom</a:t>
            </a:r>
            <a:r>
              <a:rPr lang="en-GB" dirty="0"/>
              <a:t> </a:t>
            </a:r>
            <a:r>
              <a:rPr lang="en-GB" dirty="0" err="1"/>
              <a:t>interesu</a:t>
            </a:r>
            <a:r>
              <a:rPr lang="en-GB" dirty="0"/>
              <a:t>.</a:t>
            </a:r>
            <a:r>
              <a:rPr lang="hr-HR" dirty="0"/>
              <a:t>”</a:t>
            </a:r>
            <a:r>
              <a:rPr lang="en-GB" dirty="0"/>
              <a:t> 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8857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4C8069E6-B124-4351-9F6A-F1867DC7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4424" y="404664"/>
            <a:ext cx="3300984" cy="1296144"/>
          </a:xfrm>
        </p:spPr>
        <p:txBody>
          <a:bodyPr>
            <a:normAutofit fontScale="90000"/>
          </a:bodyPr>
          <a:lstStyle/>
          <a:p>
            <a:r>
              <a:rPr lang="hr-HR" sz="2000" b="1" dirty="0"/>
              <a:t>Definicija iz materijala objavljenog u sklopu Dana medijske pismenosti:</a:t>
            </a:r>
          </a:p>
        </p:txBody>
      </p:sp>
      <p:sp>
        <p:nvSpPr>
          <p:cNvPr id="6" name="Rezervirano mjesto teksta 5">
            <a:extLst>
              <a:ext uri="{FF2B5EF4-FFF2-40B4-BE49-F238E27FC236}">
                <a16:creationId xmlns:a16="http://schemas.microsoft.com/office/drawing/2014/main" id="{B07E7A84-C3B2-4656-9C45-E36714F8E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4630" y="1700808"/>
            <a:ext cx="3300573" cy="4320480"/>
          </a:xfrm>
        </p:spPr>
        <p:txBody>
          <a:bodyPr>
            <a:normAutofit/>
          </a:bodyPr>
          <a:lstStyle/>
          <a:p>
            <a:r>
              <a:rPr lang="hr-HR" dirty="0"/>
              <a:t>Dezinformacijama se smatraju informacije koje su:</a:t>
            </a:r>
          </a:p>
          <a:p>
            <a:r>
              <a:rPr lang="hr-HR" dirty="0"/>
              <a:t> - zavaravajuće</a:t>
            </a:r>
          </a:p>
          <a:p>
            <a:r>
              <a:rPr lang="hr-HR" dirty="0"/>
              <a:t>- izmišljene</a:t>
            </a:r>
          </a:p>
          <a:p>
            <a:r>
              <a:rPr lang="hr-HR" dirty="0"/>
              <a:t>- nisu točne</a:t>
            </a:r>
          </a:p>
          <a:p>
            <a:r>
              <a:rPr lang="hr-HR" dirty="0"/>
              <a:t>- govore o događajima koji se nisu dogodili</a:t>
            </a:r>
          </a:p>
          <a:p>
            <a:r>
              <a:rPr lang="hr-HR" dirty="0"/>
              <a:t>- prenose izjave koje nikad nisu izrečene te najave događaja koji se nikada neće dogoditi</a:t>
            </a:r>
          </a:p>
          <a:p>
            <a:r>
              <a:rPr lang="hr-HR" dirty="0"/>
              <a:t>-narušavaju povjerenje u društvu</a:t>
            </a:r>
          </a:p>
          <a:p>
            <a:r>
              <a:rPr lang="hr-HR" dirty="0"/>
              <a:t>- umanjuju vjerodostojnost medija i kanala kojim se prenose</a:t>
            </a:r>
          </a:p>
          <a:p>
            <a:endParaRPr lang="hr-HR" dirty="0"/>
          </a:p>
        </p:txBody>
      </p:sp>
      <p:pic>
        <p:nvPicPr>
          <p:cNvPr id="7" name="Rezervirano mjesto sadržaja 4" descr="Slika na kojoj se prikazuje tekst&#10;&#10;Opis je automatski generiran">
            <a:extLst>
              <a:ext uri="{FF2B5EF4-FFF2-40B4-BE49-F238E27FC236}">
                <a16:creationId xmlns:a16="http://schemas.microsoft.com/office/drawing/2014/main" id="{93A778C5-7AF0-43E4-AE12-A9E2F541BC3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" r="6556"/>
          <a:stretch/>
        </p:blipFill>
        <p:spPr>
          <a:xfrm>
            <a:off x="899592" y="620688"/>
            <a:ext cx="3600400" cy="5616624"/>
          </a:xfrm>
          <a:noFill/>
        </p:spPr>
      </p:pic>
    </p:spTree>
    <p:extLst>
      <p:ext uri="{BB962C8B-B14F-4D97-AF65-F5344CB8AC3E}">
        <p14:creationId xmlns:p14="http://schemas.microsoft.com/office/powerpoint/2010/main" val="197225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E9790F9-7441-4E0F-A600-C6D30D402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4424" y="620688"/>
            <a:ext cx="3300984" cy="936104"/>
          </a:xfrm>
        </p:spPr>
        <p:txBody>
          <a:bodyPr>
            <a:noAutofit/>
          </a:bodyPr>
          <a:lstStyle/>
          <a:p>
            <a:r>
              <a:rPr lang="hr-HR" sz="2000" b="1" dirty="0"/>
              <a:t>Ne, Greta </a:t>
            </a:r>
            <a:r>
              <a:rPr lang="hr-HR" sz="2000" b="1" dirty="0" err="1"/>
              <a:t>Thunberg</a:t>
            </a:r>
            <a:r>
              <a:rPr lang="hr-HR" sz="2000" b="1" dirty="0"/>
              <a:t> ne traži zabranu kineskih štapića za jelo</a:t>
            </a:r>
            <a:endParaRPr lang="hr-HR" sz="2000" dirty="0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392FB2A-2A7C-49BD-987F-8D3716E9F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4630" y="1556792"/>
            <a:ext cx="3300573" cy="4095857"/>
          </a:xfrm>
        </p:spPr>
        <p:txBody>
          <a:bodyPr>
            <a:normAutofit fontScale="85000" lnSpcReduction="10000"/>
          </a:bodyPr>
          <a:lstStyle/>
          <a:p>
            <a:r>
              <a:rPr lang="hr-HR" dirty="0"/>
              <a:t>“Greta pozvala Kineze da odustanu od tradicionalnih štapića i spasu drveće! Kinezi su </a:t>
            </a:r>
            <a:r>
              <a:rPr lang="hr-HR" dirty="0" err="1"/>
              <a:t>apelovali</a:t>
            </a:r>
            <a:r>
              <a:rPr lang="hr-HR" dirty="0"/>
              <a:t> na Gretu da se vrati u </a:t>
            </a:r>
            <a:r>
              <a:rPr lang="hr-HR" dirty="0" err="1"/>
              <a:t>školu,gde</a:t>
            </a:r>
            <a:r>
              <a:rPr lang="hr-HR" dirty="0"/>
              <a:t> će naučiti da se oni prave od </a:t>
            </a:r>
            <a:r>
              <a:rPr lang="hr-HR" dirty="0" err="1"/>
              <a:t>bambusa,bambus</a:t>
            </a:r>
            <a:r>
              <a:rPr lang="hr-HR" dirty="0"/>
              <a:t> je trava! Kinezi su pozvali Gretu i njene prijatelje da ne brišu guzu toalet papirom, jer to je već drveće!” [sic], opisni je tekst uz fotografiju Grete </a:t>
            </a:r>
            <a:r>
              <a:rPr lang="hr-HR" dirty="0" err="1"/>
              <a:t>Thunberg</a:t>
            </a:r>
            <a:r>
              <a:rPr lang="hr-HR" dirty="0"/>
              <a:t> koja kruži društvenim mrežama.</a:t>
            </a:r>
          </a:p>
          <a:p>
            <a:endParaRPr lang="hr-HR" dirty="0"/>
          </a:p>
          <a:p>
            <a:r>
              <a:rPr lang="hr-HR" dirty="0"/>
              <a:t>Društvenim mrežama kruži netočna tvrdnja da je Greta </a:t>
            </a:r>
            <a:r>
              <a:rPr lang="hr-HR" dirty="0" err="1"/>
              <a:t>Thunberg</a:t>
            </a:r>
            <a:r>
              <a:rPr lang="hr-HR" dirty="0"/>
              <a:t>, aktivistica koja podiže javnu svijest o opasnostima klimatske krize, pozvala Kineze da odustanu od korištenja svojih tradicionalnih štapića za jelo. Ova tvrdnja je lažna.                       Faktograf.hr</a:t>
            </a:r>
          </a:p>
          <a:p>
            <a:endParaRPr lang="hr-HR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4B22748-DD5B-42F0-9539-CC31E26DA514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1" r="32741"/>
          <a:stretch>
            <a:fillRect/>
          </a:stretch>
        </p:blipFill>
        <p:spPr bwMode="auto">
          <a:xfrm>
            <a:off x="899592" y="620688"/>
            <a:ext cx="360040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48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Dezinformacije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0" y="2185532"/>
            <a:ext cx="6777317" cy="350897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hr-HR" dirty="0"/>
          </a:p>
          <a:p>
            <a:pPr indent="-342900"/>
            <a:r>
              <a:rPr lang="hr-HR" dirty="0"/>
              <a:t>mogu utjecati na naša shvaćanja, znanja i ponašanja</a:t>
            </a:r>
          </a:p>
          <a:p>
            <a:pPr marL="0" indent="0">
              <a:buNone/>
            </a:pPr>
            <a:endParaRPr lang="hr-HR" dirty="0"/>
          </a:p>
          <a:p>
            <a:r>
              <a:rPr lang="hr-HR" dirty="0"/>
              <a:t>netko ih je namjerno proizveo i plasirao putem medija ili društvenih mreža</a:t>
            </a:r>
          </a:p>
          <a:p>
            <a:endParaRPr lang="hr-HR" dirty="0"/>
          </a:p>
          <a:p>
            <a:r>
              <a:rPr lang="hr-HR" dirty="0"/>
              <a:t>nisu novi fenomen i postojale su i prije medija</a:t>
            </a:r>
          </a:p>
          <a:p>
            <a:pPr marL="285750" indent="-285750">
              <a:buFontTx/>
              <a:buChar char="-"/>
            </a:pPr>
            <a:endParaRPr lang="hr-HR" dirty="0"/>
          </a:p>
          <a:p>
            <a:r>
              <a:rPr lang="hr-HR" dirty="0"/>
              <a:t>doživjele su svoj procvat s razvojem društvenih medija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211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1800" y="836613"/>
            <a:ext cx="3563049" cy="549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7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8CDCC2EE-65E8-4F63-A016-9406B45C9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490" y="678070"/>
            <a:ext cx="7024744" cy="1580800"/>
          </a:xfrm>
        </p:spPr>
        <p:txBody>
          <a:bodyPr>
            <a:normAutofit fontScale="90000"/>
          </a:bodyPr>
          <a:lstStyle/>
          <a:p>
            <a:pPr algn="ctr"/>
            <a:r>
              <a:rPr lang="hr-HR" sz="2400" dirty="0"/>
              <a:t> </a:t>
            </a:r>
            <a:r>
              <a:rPr lang="hr-HR" sz="3100" b="1" dirty="0"/>
              <a:t>3. dani medijske pismenosti </a:t>
            </a:r>
            <a:br>
              <a:rPr lang="hr-HR" sz="2400" b="1" dirty="0"/>
            </a:br>
            <a:r>
              <a:rPr lang="hr-HR" sz="2400" dirty="0"/>
              <a:t>od 30. 3. do 5. 4. 2020.</a:t>
            </a:r>
            <a:br>
              <a:rPr lang="hr-HR" sz="2000" dirty="0"/>
            </a:br>
            <a:br>
              <a:rPr lang="hr-HR" sz="2000" dirty="0"/>
            </a:br>
            <a:r>
              <a:rPr lang="hr-HR" sz="2000" dirty="0">
                <a:hlinkClick r:id="rId2"/>
              </a:rPr>
              <a:t>https://sway.office.com/fQufsFwRaRoCe2HG</a:t>
            </a:r>
            <a:br>
              <a:rPr lang="hr-HR" sz="2000" dirty="0"/>
            </a:br>
            <a:endParaRPr lang="hr-HR" sz="2000" dirty="0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114A4581-B6B6-451A-B9B5-07391EFC2C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8" y="2258870"/>
            <a:ext cx="5904656" cy="392106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05693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AACEE45-2023-45C7-BF96-EBCE17AE7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490" y="764704"/>
            <a:ext cx="7024744" cy="864096"/>
          </a:xfrm>
        </p:spPr>
        <p:txBody>
          <a:bodyPr>
            <a:normAutofit fontScale="90000"/>
          </a:bodyPr>
          <a:lstStyle/>
          <a:p>
            <a:r>
              <a:rPr lang="hr-HR" dirty="0"/>
              <a:t> </a:t>
            </a:r>
            <a:br>
              <a:rPr lang="hr-HR" dirty="0"/>
            </a:br>
            <a:r>
              <a:rPr lang="hr-HR" sz="3100" b="1" dirty="0"/>
              <a:t>RADIONICA: </a:t>
            </a:r>
            <a:r>
              <a:rPr lang="hr-HR" sz="3100" dirty="0"/>
              <a:t>Je li ova vijest lažna ili istinita?</a:t>
            </a:r>
            <a:endParaRPr lang="hr-HR" sz="3100" b="1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C9B8F91-3548-4976-AB73-9AB25290E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492" y="1628800"/>
            <a:ext cx="6777317" cy="4824536"/>
          </a:xfrm>
        </p:spPr>
        <p:txBody>
          <a:bodyPr>
            <a:normAutofit fontScale="85000" lnSpcReduction="20000"/>
          </a:bodyPr>
          <a:lstStyle/>
          <a:p>
            <a:pPr marL="68580" indent="0">
              <a:buNone/>
            </a:pPr>
            <a:r>
              <a:rPr lang="en-GB" b="1" dirty="0" err="1"/>
              <a:t>Ukida</a:t>
            </a:r>
            <a:r>
              <a:rPr lang="en-GB" b="1" dirty="0"/>
              <a:t> se </a:t>
            </a:r>
            <a:r>
              <a:rPr lang="en-GB" b="1" dirty="0" err="1"/>
              <a:t>matematika</a:t>
            </a:r>
            <a:r>
              <a:rPr lang="en-GB" b="1" dirty="0"/>
              <a:t> od 5. do 8. </a:t>
            </a:r>
            <a:r>
              <a:rPr lang="en-GB" b="1" dirty="0" err="1"/>
              <a:t>razreda</a:t>
            </a:r>
            <a:r>
              <a:rPr lang="en-GB" b="1" dirty="0"/>
              <a:t>!? </a:t>
            </a:r>
            <a:endParaRPr lang="hr-HR" b="1" dirty="0"/>
          </a:p>
          <a:p>
            <a:pPr marL="68580" indent="0">
              <a:buNone/>
            </a:pPr>
            <a:endParaRPr lang="hr-HR" dirty="0"/>
          </a:p>
          <a:p>
            <a:pPr marL="68580" indent="0">
              <a:buNone/>
            </a:pPr>
            <a:r>
              <a:rPr lang="en-GB" dirty="0"/>
              <a:t>U </a:t>
            </a:r>
            <a:r>
              <a:rPr lang="en-GB" dirty="0" err="1"/>
              <a:t>Ministarstvu</a:t>
            </a:r>
            <a:r>
              <a:rPr lang="en-GB" dirty="0"/>
              <a:t> </a:t>
            </a:r>
            <a:r>
              <a:rPr lang="en-GB" dirty="0" err="1"/>
              <a:t>znanosti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obrazovanja</a:t>
            </a:r>
            <a:r>
              <a:rPr lang="en-GB" dirty="0"/>
              <a:t> (MZO) u </a:t>
            </a:r>
            <a:r>
              <a:rPr lang="en-GB" dirty="0" err="1"/>
              <a:t>okviru</a:t>
            </a:r>
            <a:r>
              <a:rPr lang="en-GB" dirty="0"/>
              <a:t> </a:t>
            </a:r>
            <a:r>
              <a:rPr lang="en-GB" dirty="0" err="1"/>
              <a:t>kurikularne</a:t>
            </a:r>
            <a:r>
              <a:rPr lang="en-GB" dirty="0"/>
              <a:t> </a:t>
            </a:r>
            <a:r>
              <a:rPr lang="en-GB" dirty="0" err="1"/>
              <a:t>reforme</a:t>
            </a:r>
            <a:r>
              <a:rPr lang="en-GB" dirty="0"/>
              <a:t> </a:t>
            </a:r>
            <a:r>
              <a:rPr lang="en-GB" dirty="0" err="1"/>
              <a:t>ozbiljno</a:t>
            </a:r>
            <a:r>
              <a:rPr lang="en-GB" dirty="0"/>
              <a:t> se </a:t>
            </a:r>
            <a:r>
              <a:rPr lang="en-GB" dirty="0" err="1"/>
              <a:t>razmišlja</a:t>
            </a:r>
            <a:r>
              <a:rPr lang="en-GB" dirty="0"/>
              <a:t> o </a:t>
            </a:r>
            <a:r>
              <a:rPr lang="en-GB" dirty="0" err="1"/>
              <a:t>uvođenju</a:t>
            </a:r>
            <a:r>
              <a:rPr lang="en-GB" dirty="0"/>
              <a:t> </a:t>
            </a:r>
            <a:r>
              <a:rPr lang="en-GB" dirty="0" err="1"/>
              <a:t>velikih</a:t>
            </a:r>
            <a:r>
              <a:rPr lang="en-GB" dirty="0"/>
              <a:t> </a:t>
            </a:r>
            <a:r>
              <a:rPr lang="en-GB" dirty="0" err="1"/>
              <a:t>promjena</a:t>
            </a:r>
            <a:r>
              <a:rPr lang="en-GB" dirty="0"/>
              <a:t> u </a:t>
            </a:r>
            <a:r>
              <a:rPr lang="en-GB" dirty="0" err="1"/>
              <a:t>sustav</a:t>
            </a:r>
            <a:r>
              <a:rPr lang="en-GB" dirty="0"/>
              <a:t> </a:t>
            </a:r>
            <a:r>
              <a:rPr lang="en-GB" dirty="0" err="1"/>
              <a:t>osnovnoškolskog</a:t>
            </a:r>
            <a:r>
              <a:rPr lang="en-GB" dirty="0"/>
              <a:t> </a:t>
            </a:r>
            <a:r>
              <a:rPr lang="en-GB" dirty="0" err="1"/>
              <a:t>obrazovanja</a:t>
            </a:r>
            <a:r>
              <a:rPr lang="en-GB" dirty="0"/>
              <a:t>. </a:t>
            </a:r>
            <a:r>
              <a:rPr lang="en-GB" dirty="0" err="1"/>
              <a:t>Nakon</a:t>
            </a:r>
            <a:r>
              <a:rPr lang="en-GB" dirty="0"/>
              <a:t> </a:t>
            </a:r>
            <a:r>
              <a:rPr lang="en-GB" dirty="0" err="1"/>
              <a:t>dugih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temeljitih</a:t>
            </a:r>
            <a:r>
              <a:rPr lang="en-GB" dirty="0"/>
              <a:t> </a:t>
            </a:r>
            <a:r>
              <a:rPr lang="en-GB" dirty="0" err="1"/>
              <a:t>priprema</a:t>
            </a:r>
            <a:r>
              <a:rPr lang="en-GB" dirty="0"/>
              <a:t> u </a:t>
            </a:r>
            <a:r>
              <a:rPr lang="en-GB" dirty="0" err="1"/>
              <a:t>Ministarstvu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ne </a:t>
            </a:r>
            <a:r>
              <a:rPr lang="en-GB" dirty="0" err="1"/>
              <a:t>osnovu</a:t>
            </a:r>
            <a:r>
              <a:rPr lang="en-GB" dirty="0"/>
              <a:t> </a:t>
            </a:r>
            <a:r>
              <a:rPr lang="en-GB" dirty="0" err="1"/>
              <a:t>pozitivnih</a:t>
            </a:r>
            <a:r>
              <a:rPr lang="en-GB" dirty="0"/>
              <a:t> </a:t>
            </a:r>
            <a:r>
              <a:rPr lang="en-GB" dirty="0" err="1"/>
              <a:t>rezultata</a:t>
            </a:r>
            <a:r>
              <a:rPr lang="en-GB" dirty="0"/>
              <a:t> </a:t>
            </a:r>
            <a:r>
              <a:rPr lang="en-GB" dirty="0" err="1"/>
              <a:t>mnogih</a:t>
            </a:r>
            <a:r>
              <a:rPr lang="en-GB" dirty="0"/>
              <a:t> </a:t>
            </a:r>
            <a:r>
              <a:rPr lang="en-GB" dirty="0" err="1"/>
              <a:t>domaćih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međunarodnih</a:t>
            </a:r>
            <a:r>
              <a:rPr lang="en-GB" dirty="0"/>
              <a:t> </a:t>
            </a:r>
            <a:r>
              <a:rPr lang="en-GB" dirty="0" err="1"/>
              <a:t>natjecanja</a:t>
            </a:r>
            <a:r>
              <a:rPr lang="en-GB" dirty="0"/>
              <a:t> </a:t>
            </a:r>
            <a:r>
              <a:rPr lang="en-GB" dirty="0" err="1"/>
              <a:t>zaključili</a:t>
            </a:r>
            <a:r>
              <a:rPr lang="en-GB" dirty="0"/>
              <a:t> da </a:t>
            </a:r>
            <a:r>
              <a:rPr lang="en-GB" dirty="0" err="1"/>
              <a:t>učenicima</a:t>
            </a:r>
            <a:r>
              <a:rPr lang="en-GB" dirty="0"/>
              <a:t> od 5. do 8. </a:t>
            </a:r>
            <a:r>
              <a:rPr lang="en-GB" dirty="0" err="1"/>
              <a:t>razreda</a:t>
            </a:r>
            <a:r>
              <a:rPr lang="en-GB" dirty="0"/>
              <a:t>, </a:t>
            </a:r>
            <a:r>
              <a:rPr lang="en-GB" dirty="0" err="1"/>
              <a:t>barem</a:t>
            </a:r>
            <a:r>
              <a:rPr lang="en-GB" dirty="0"/>
              <a:t> </a:t>
            </a:r>
            <a:r>
              <a:rPr lang="en-GB" dirty="0" err="1"/>
              <a:t>većini</a:t>
            </a:r>
            <a:r>
              <a:rPr lang="en-GB" dirty="0"/>
              <a:t> </a:t>
            </a:r>
            <a:r>
              <a:rPr lang="en-GB" dirty="0" err="1"/>
              <a:t>njih</a:t>
            </a:r>
            <a:r>
              <a:rPr lang="en-GB" dirty="0"/>
              <a:t>, </a:t>
            </a:r>
            <a:r>
              <a:rPr lang="en-GB" dirty="0" err="1"/>
              <a:t>više</a:t>
            </a:r>
            <a:r>
              <a:rPr lang="en-GB" dirty="0"/>
              <a:t> </a:t>
            </a:r>
            <a:r>
              <a:rPr lang="en-GB" dirty="0" err="1"/>
              <a:t>nije</a:t>
            </a:r>
            <a:r>
              <a:rPr lang="en-GB" dirty="0"/>
              <a:t> </a:t>
            </a:r>
            <a:r>
              <a:rPr lang="en-GB" dirty="0" err="1"/>
              <a:t>potreban</a:t>
            </a:r>
            <a:r>
              <a:rPr lang="en-GB" dirty="0"/>
              <a:t> </a:t>
            </a:r>
            <a:r>
              <a:rPr lang="en-GB" dirty="0" err="1"/>
              <a:t>obavezan</a:t>
            </a:r>
            <a:r>
              <a:rPr lang="en-GB" dirty="0"/>
              <a:t> </a:t>
            </a:r>
            <a:r>
              <a:rPr lang="en-GB" dirty="0" err="1"/>
              <a:t>predmet</a:t>
            </a:r>
            <a:r>
              <a:rPr lang="en-GB" dirty="0"/>
              <a:t> </a:t>
            </a:r>
            <a:r>
              <a:rPr lang="en-GB" dirty="0" err="1"/>
              <a:t>matematika</a:t>
            </a:r>
            <a:r>
              <a:rPr lang="en-GB" dirty="0"/>
              <a:t>, </a:t>
            </a:r>
            <a:r>
              <a:rPr lang="en-GB" dirty="0" err="1"/>
              <a:t>izvještava</a:t>
            </a:r>
            <a:r>
              <a:rPr lang="en-GB" dirty="0"/>
              <a:t> </a:t>
            </a:r>
            <a:r>
              <a:rPr lang="en-GB" dirty="0" err="1"/>
              <a:t>osnovna</a:t>
            </a:r>
            <a:r>
              <a:rPr lang="en-GB" dirty="0"/>
              <a:t>. </a:t>
            </a:r>
            <a:r>
              <a:rPr lang="en-GB" dirty="0" err="1"/>
              <a:t>šhr</a:t>
            </a:r>
            <a:r>
              <a:rPr lang="en-GB" dirty="0"/>
              <a:t>. </a:t>
            </a:r>
            <a:r>
              <a:rPr lang="en-GB" dirty="0" err="1"/>
              <a:t>Članovi</a:t>
            </a:r>
            <a:r>
              <a:rPr lang="en-GB" dirty="0"/>
              <a:t> </a:t>
            </a:r>
            <a:r>
              <a:rPr lang="en-GB" dirty="0" err="1"/>
              <a:t>Ekspertne</a:t>
            </a:r>
            <a:r>
              <a:rPr lang="en-GB" dirty="0"/>
              <a:t> </a:t>
            </a:r>
            <a:r>
              <a:rPr lang="en-GB" dirty="0" err="1"/>
              <a:t>radne</a:t>
            </a:r>
            <a:r>
              <a:rPr lang="en-GB" dirty="0"/>
              <a:t> </a:t>
            </a:r>
            <a:r>
              <a:rPr lang="en-GB" dirty="0" err="1"/>
              <a:t>skupine</a:t>
            </a:r>
            <a:r>
              <a:rPr lang="en-GB" dirty="0"/>
              <a:t> </a:t>
            </a:r>
            <a:r>
              <a:rPr lang="en-GB" dirty="0" err="1"/>
              <a:t>koji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bili</a:t>
            </a:r>
            <a:r>
              <a:rPr lang="en-GB" dirty="0"/>
              <a:t> </a:t>
            </a:r>
            <a:r>
              <a:rPr lang="en-GB" dirty="0" err="1"/>
              <a:t>zaduženi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pripremu</a:t>
            </a:r>
            <a:r>
              <a:rPr lang="en-GB" dirty="0"/>
              <a:t> </a:t>
            </a:r>
            <a:r>
              <a:rPr lang="en-GB" dirty="0" err="1"/>
              <a:t>kurikula</a:t>
            </a:r>
            <a:r>
              <a:rPr lang="en-GB" dirty="0"/>
              <a:t> </a:t>
            </a:r>
            <a:r>
              <a:rPr lang="en-GB" dirty="0" err="1"/>
              <a:t>matematike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učenike</a:t>
            </a:r>
            <a:r>
              <a:rPr lang="en-GB" dirty="0"/>
              <a:t> </a:t>
            </a:r>
            <a:r>
              <a:rPr lang="en-GB" dirty="0" err="1"/>
              <a:t>viših</a:t>
            </a:r>
            <a:r>
              <a:rPr lang="en-GB" dirty="0"/>
              <a:t> </a:t>
            </a:r>
            <a:r>
              <a:rPr lang="en-GB" dirty="0" err="1"/>
              <a:t>razreda</a:t>
            </a:r>
            <a:r>
              <a:rPr lang="en-GB" dirty="0"/>
              <a:t> </a:t>
            </a:r>
            <a:r>
              <a:rPr lang="en-GB" dirty="0" err="1"/>
              <a:t>osnovnih</a:t>
            </a:r>
            <a:r>
              <a:rPr lang="en-GB" dirty="0"/>
              <a:t> </a:t>
            </a:r>
            <a:r>
              <a:rPr lang="en-GB" dirty="0" err="1"/>
              <a:t>škola</a:t>
            </a:r>
            <a:r>
              <a:rPr lang="en-GB" dirty="0"/>
              <a:t> </a:t>
            </a:r>
            <a:r>
              <a:rPr lang="en-GB" dirty="0" err="1"/>
              <a:t>ostali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iznenađeni</a:t>
            </a:r>
            <a:r>
              <a:rPr lang="en-GB" dirty="0"/>
              <a:t> </a:t>
            </a:r>
            <a:r>
              <a:rPr lang="en-GB" dirty="0" err="1"/>
              <a:t>podacima</a:t>
            </a:r>
            <a:r>
              <a:rPr lang="en-GB" dirty="0"/>
              <a:t> </a:t>
            </a:r>
            <a:r>
              <a:rPr lang="en-GB" dirty="0" err="1"/>
              <a:t>koji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predstavljeni</a:t>
            </a:r>
            <a:r>
              <a:rPr lang="en-GB" dirty="0"/>
              <a:t> </a:t>
            </a:r>
            <a:r>
              <a:rPr lang="en-GB" dirty="0" err="1"/>
              <a:t>prije</a:t>
            </a:r>
            <a:r>
              <a:rPr lang="en-GB" dirty="0"/>
              <a:t> </a:t>
            </a:r>
            <a:r>
              <a:rPr lang="en-GB" dirty="0" err="1"/>
              <a:t>samoga</a:t>
            </a:r>
            <a:r>
              <a:rPr lang="en-GB" dirty="0"/>
              <a:t> </a:t>
            </a:r>
            <a:r>
              <a:rPr lang="en-GB" dirty="0" err="1"/>
              <a:t>rada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reformi</a:t>
            </a:r>
            <a:r>
              <a:rPr lang="en-GB" dirty="0"/>
              <a:t> pa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odlučili</a:t>
            </a:r>
            <a:r>
              <a:rPr lang="en-GB" dirty="0"/>
              <a:t> </a:t>
            </a:r>
            <a:r>
              <a:rPr lang="en-GB" dirty="0" err="1"/>
              <a:t>roditeljima</a:t>
            </a:r>
            <a:r>
              <a:rPr lang="en-GB" dirty="0"/>
              <a:t> </a:t>
            </a:r>
            <a:r>
              <a:rPr lang="en-GB" dirty="0" err="1"/>
              <a:t>uputiti</a:t>
            </a:r>
            <a:r>
              <a:rPr lang="en-GB" dirty="0"/>
              <a:t> </a:t>
            </a:r>
            <a:r>
              <a:rPr lang="en-GB" dirty="0" err="1"/>
              <a:t>pitanje</a:t>
            </a:r>
            <a:r>
              <a:rPr lang="en-GB" dirty="0"/>
              <a:t> </a:t>
            </a:r>
            <a:r>
              <a:rPr lang="en-GB" dirty="0" err="1"/>
              <a:t>žele</a:t>
            </a:r>
            <a:r>
              <a:rPr lang="en-GB" dirty="0"/>
              <a:t> li da </a:t>
            </a:r>
            <a:r>
              <a:rPr lang="en-GB" dirty="0" err="1"/>
              <a:t>njihovo</a:t>
            </a:r>
            <a:r>
              <a:rPr lang="en-GB" dirty="0"/>
              <a:t> </a:t>
            </a:r>
            <a:r>
              <a:rPr lang="en-GB" dirty="0" err="1"/>
              <a:t>dijete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dalje</a:t>
            </a:r>
            <a:r>
              <a:rPr lang="en-GB" dirty="0"/>
              <a:t> </a:t>
            </a:r>
            <a:r>
              <a:rPr lang="en-GB" dirty="0" err="1"/>
              <a:t>polazi</a:t>
            </a:r>
            <a:r>
              <a:rPr lang="en-GB" dirty="0"/>
              <a:t> sate </a:t>
            </a:r>
            <a:r>
              <a:rPr lang="en-GB" dirty="0" err="1"/>
              <a:t>matematike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ne.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9886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2438F7D-D3B2-4829-9CDF-75F85C64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492" y="1027664"/>
            <a:ext cx="6777317" cy="4804965"/>
          </a:xfrm>
        </p:spPr>
        <p:txBody>
          <a:bodyPr>
            <a:normAutofit fontScale="85000" lnSpcReduction="20000"/>
          </a:bodyPr>
          <a:lstStyle/>
          <a:p>
            <a:pPr marL="68580" indent="0">
              <a:buNone/>
            </a:pPr>
            <a:r>
              <a:rPr lang="en-GB" dirty="0" err="1"/>
              <a:t>Naime</a:t>
            </a:r>
            <a:r>
              <a:rPr lang="en-GB" dirty="0"/>
              <a:t>, </a:t>
            </a:r>
            <a:r>
              <a:rPr lang="en-GB" dirty="0" err="1"/>
              <a:t>njihovi</a:t>
            </a:r>
            <a:r>
              <a:rPr lang="en-GB" dirty="0"/>
              <a:t> </a:t>
            </a:r>
            <a:r>
              <a:rPr lang="en-GB" dirty="0" err="1"/>
              <a:t>izvori</a:t>
            </a:r>
            <a:r>
              <a:rPr lang="en-GB" dirty="0"/>
              <a:t> </a:t>
            </a:r>
            <a:r>
              <a:rPr lang="en-GB" dirty="0" err="1"/>
              <a:t>potvrđuju</a:t>
            </a:r>
            <a:r>
              <a:rPr lang="en-GB" dirty="0"/>
              <a:t> da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učenici</a:t>
            </a:r>
            <a:r>
              <a:rPr lang="en-GB" dirty="0"/>
              <a:t> </a:t>
            </a:r>
            <a:r>
              <a:rPr lang="en-GB" dirty="0" err="1"/>
              <a:t>iz</a:t>
            </a:r>
            <a:r>
              <a:rPr lang="en-GB" dirty="0"/>
              <a:t> </a:t>
            </a:r>
            <a:r>
              <a:rPr lang="en-GB" dirty="0" err="1"/>
              <a:t>svih</a:t>
            </a:r>
            <a:r>
              <a:rPr lang="en-GB" dirty="0"/>
              <a:t> </a:t>
            </a:r>
            <a:r>
              <a:rPr lang="en-GB" dirty="0" err="1"/>
              <a:t>hrvatskih</a:t>
            </a:r>
            <a:r>
              <a:rPr lang="en-GB" dirty="0"/>
              <a:t> </a:t>
            </a:r>
            <a:r>
              <a:rPr lang="en-GB" dirty="0" err="1"/>
              <a:t>osnovnih</a:t>
            </a:r>
            <a:r>
              <a:rPr lang="en-GB" dirty="0"/>
              <a:t> </a:t>
            </a:r>
            <a:r>
              <a:rPr lang="en-GB" dirty="0" err="1"/>
              <a:t>škola</a:t>
            </a:r>
            <a:r>
              <a:rPr lang="en-GB" dirty="0"/>
              <a:t> od </a:t>
            </a:r>
            <a:r>
              <a:rPr lang="en-GB" dirty="0" err="1"/>
              <a:t>petog</a:t>
            </a:r>
            <a:r>
              <a:rPr lang="en-GB" dirty="0"/>
              <a:t> do </a:t>
            </a:r>
            <a:r>
              <a:rPr lang="en-GB" dirty="0" err="1"/>
              <a:t>osmog</a:t>
            </a:r>
            <a:r>
              <a:rPr lang="en-GB" dirty="0"/>
              <a:t> </a:t>
            </a:r>
            <a:r>
              <a:rPr lang="en-GB" dirty="0" err="1"/>
              <a:t>razreda</a:t>
            </a:r>
            <a:r>
              <a:rPr lang="en-GB" dirty="0"/>
              <a:t> u </a:t>
            </a:r>
            <a:r>
              <a:rPr lang="en-GB" dirty="0" err="1"/>
              <a:t>posljednjih</a:t>
            </a:r>
            <a:r>
              <a:rPr lang="en-GB" dirty="0"/>
              <a:t> </a:t>
            </a:r>
            <a:r>
              <a:rPr lang="en-GB" dirty="0" err="1"/>
              <a:t>deset</a:t>
            </a:r>
            <a:r>
              <a:rPr lang="en-GB" dirty="0"/>
              <a:t> </a:t>
            </a:r>
            <a:r>
              <a:rPr lang="en-GB" dirty="0" err="1"/>
              <a:t>godina</a:t>
            </a:r>
            <a:r>
              <a:rPr lang="en-GB" dirty="0"/>
              <a:t> </a:t>
            </a:r>
            <a:r>
              <a:rPr lang="en-GB" dirty="0" err="1"/>
              <a:t>polučili</a:t>
            </a:r>
            <a:r>
              <a:rPr lang="en-GB" dirty="0"/>
              <a:t> </a:t>
            </a:r>
            <a:r>
              <a:rPr lang="en-GB" dirty="0" err="1"/>
              <a:t>izvrsne</a:t>
            </a:r>
            <a:r>
              <a:rPr lang="en-GB" dirty="0"/>
              <a:t> </a:t>
            </a:r>
            <a:r>
              <a:rPr lang="en-GB" dirty="0" err="1"/>
              <a:t>rezultate</a:t>
            </a:r>
            <a:r>
              <a:rPr lang="en-GB" dirty="0"/>
              <a:t>, </a:t>
            </a:r>
            <a:r>
              <a:rPr lang="en-GB" dirty="0" err="1"/>
              <a:t>te</a:t>
            </a:r>
            <a:r>
              <a:rPr lang="en-GB" dirty="0"/>
              <a:t> time </a:t>
            </a:r>
            <a:r>
              <a:rPr lang="en-GB" dirty="0" err="1"/>
              <a:t>pokazali</a:t>
            </a:r>
            <a:r>
              <a:rPr lang="en-GB" dirty="0"/>
              <a:t> da </a:t>
            </a:r>
            <a:r>
              <a:rPr lang="en-GB" dirty="0" err="1"/>
              <a:t>nam</a:t>
            </a:r>
            <a:r>
              <a:rPr lang="en-GB" dirty="0"/>
              <a:t> </a:t>
            </a:r>
            <a:r>
              <a:rPr lang="en-GB" dirty="0" err="1"/>
              <a:t>predmet</a:t>
            </a:r>
            <a:r>
              <a:rPr lang="en-GB" dirty="0"/>
              <a:t> </a:t>
            </a:r>
            <a:r>
              <a:rPr lang="en-GB" dirty="0" err="1"/>
              <a:t>matematike</a:t>
            </a:r>
            <a:r>
              <a:rPr lang="en-GB" dirty="0"/>
              <a:t> </a:t>
            </a:r>
            <a:r>
              <a:rPr lang="en-GB" dirty="0" err="1"/>
              <a:t>više</a:t>
            </a:r>
            <a:r>
              <a:rPr lang="en-GB" dirty="0"/>
              <a:t> </a:t>
            </a:r>
            <a:r>
              <a:rPr lang="en-GB" dirty="0" err="1"/>
              <a:t>nije</a:t>
            </a:r>
            <a:r>
              <a:rPr lang="en-GB" dirty="0"/>
              <a:t> </a:t>
            </a:r>
            <a:r>
              <a:rPr lang="en-GB" dirty="0" err="1"/>
              <a:t>neophodan</a:t>
            </a:r>
            <a:r>
              <a:rPr lang="en-GB" dirty="0"/>
              <a:t> </a:t>
            </a:r>
            <a:r>
              <a:rPr lang="en-GB" dirty="0" err="1"/>
              <a:t>kao</a:t>
            </a:r>
            <a:r>
              <a:rPr lang="en-GB" dirty="0"/>
              <a:t> </a:t>
            </a:r>
            <a:r>
              <a:rPr lang="en-GB" dirty="0" err="1"/>
              <a:t>obavezan</a:t>
            </a:r>
            <a:r>
              <a:rPr lang="en-GB" dirty="0"/>
              <a:t> </a:t>
            </a:r>
            <a:r>
              <a:rPr lang="en-GB" dirty="0" err="1"/>
              <a:t>jer</a:t>
            </a:r>
            <a:r>
              <a:rPr lang="en-GB" dirty="0"/>
              <a:t> </a:t>
            </a:r>
            <a:r>
              <a:rPr lang="en-GB" dirty="0" err="1"/>
              <a:t>učenici</a:t>
            </a:r>
            <a:r>
              <a:rPr lang="en-GB" dirty="0"/>
              <a:t> </a:t>
            </a:r>
            <a:r>
              <a:rPr lang="en-GB" dirty="0" err="1"/>
              <a:t>spontano</a:t>
            </a:r>
            <a:r>
              <a:rPr lang="en-GB" dirty="0"/>
              <a:t> </a:t>
            </a:r>
            <a:r>
              <a:rPr lang="en-GB" dirty="0" err="1"/>
              <a:t>rješavaju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najkompliciranije</a:t>
            </a:r>
            <a:r>
              <a:rPr lang="en-GB" dirty="0"/>
              <a:t> </a:t>
            </a:r>
            <a:r>
              <a:rPr lang="en-GB" dirty="0" err="1"/>
              <a:t>matematičke</a:t>
            </a:r>
            <a:r>
              <a:rPr lang="en-GB" dirty="0"/>
              <a:t> </a:t>
            </a:r>
            <a:r>
              <a:rPr lang="en-GB" dirty="0" err="1"/>
              <a:t>zadatke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samostalno</a:t>
            </a:r>
            <a:r>
              <a:rPr lang="en-GB" dirty="0"/>
              <a:t> </a:t>
            </a:r>
            <a:r>
              <a:rPr lang="en-GB" dirty="0" err="1"/>
              <a:t>usvajaju</a:t>
            </a:r>
            <a:r>
              <a:rPr lang="en-GB" dirty="0"/>
              <a:t> </a:t>
            </a:r>
            <a:r>
              <a:rPr lang="en-GB" dirty="0" err="1"/>
              <a:t>gradivo</a:t>
            </a:r>
            <a:r>
              <a:rPr lang="en-GB" dirty="0"/>
              <a:t> </a:t>
            </a:r>
            <a:r>
              <a:rPr lang="en-GB" dirty="0" err="1"/>
              <a:t>koje</a:t>
            </a:r>
            <a:r>
              <a:rPr lang="en-GB" dirty="0"/>
              <a:t> </a:t>
            </a:r>
            <a:r>
              <a:rPr lang="en-GB" dirty="0" err="1"/>
              <a:t>učenici</a:t>
            </a:r>
            <a:r>
              <a:rPr lang="en-GB" dirty="0"/>
              <a:t> u </a:t>
            </a:r>
            <a:r>
              <a:rPr lang="en-GB" dirty="0" err="1"/>
              <a:t>ostalim</a:t>
            </a:r>
            <a:r>
              <a:rPr lang="en-GB" dirty="0"/>
              <a:t> </a:t>
            </a:r>
            <a:r>
              <a:rPr lang="en-GB" dirty="0" err="1"/>
              <a:t>državama</a:t>
            </a:r>
            <a:r>
              <a:rPr lang="en-GB" dirty="0"/>
              <a:t> </a:t>
            </a:r>
            <a:r>
              <a:rPr lang="en-GB" dirty="0" err="1"/>
              <a:t>moraju</a:t>
            </a:r>
            <a:r>
              <a:rPr lang="en-GB" dirty="0"/>
              <a:t> </a:t>
            </a:r>
            <a:r>
              <a:rPr lang="en-GB" dirty="0" err="1"/>
              <a:t>učiti</a:t>
            </a:r>
            <a:r>
              <a:rPr lang="en-GB" dirty="0"/>
              <a:t> </a:t>
            </a:r>
            <a:r>
              <a:rPr lang="en-GB" dirty="0" err="1"/>
              <a:t>kroz</a:t>
            </a:r>
            <a:r>
              <a:rPr lang="en-GB" dirty="0"/>
              <a:t> </a:t>
            </a:r>
            <a:r>
              <a:rPr lang="en-GB" dirty="0" err="1"/>
              <a:t>četiri</a:t>
            </a:r>
            <a:r>
              <a:rPr lang="en-GB" dirty="0"/>
              <a:t> </a:t>
            </a:r>
            <a:r>
              <a:rPr lang="en-GB" dirty="0" err="1"/>
              <a:t>godine</a:t>
            </a:r>
            <a:r>
              <a:rPr lang="en-GB" dirty="0"/>
              <a:t> </a:t>
            </a:r>
            <a:r>
              <a:rPr lang="en-GB" dirty="0" err="1"/>
              <a:t>obvezne</a:t>
            </a:r>
            <a:r>
              <a:rPr lang="en-GB" dirty="0"/>
              <a:t> </a:t>
            </a:r>
            <a:r>
              <a:rPr lang="en-GB" dirty="0" err="1"/>
              <a:t>predmetne</a:t>
            </a:r>
            <a:r>
              <a:rPr lang="en-GB" dirty="0"/>
              <a:t> </a:t>
            </a:r>
            <a:r>
              <a:rPr lang="en-GB" dirty="0" err="1"/>
              <a:t>nastave</a:t>
            </a:r>
            <a:r>
              <a:rPr lang="en-GB" dirty="0"/>
              <a:t> </a:t>
            </a:r>
            <a:r>
              <a:rPr lang="en-GB" dirty="0" err="1"/>
              <a:t>matematike</a:t>
            </a:r>
            <a:r>
              <a:rPr lang="en-GB" dirty="0"/>
              <a:t>. </a:t>
            </a:r>
            <a:endParaRPr lang="hr-HR" dirty="0"/>
          </a:p>
          <a:p>
            <a:pPr marL="68580" indent="0">
              <a:buNone/>
            </a:pPr>
            <a:r>
              <a:rPr lang="en-GB" dirty="0"/>
              <a:t>Na </a:t>
            </a:r>
            <a:r>
              <a:rPr lang="en-GB" dirty="0" err="1"/>
              <a:t>taj</a:t>
            </a:r>
            <a:r>
              <a:rPr lang="en-GB" dirty="0"/>
              <a:t> </a:t>
            </a:r>
            <a:r>
              <a:rPr lang="en-GB" dirty="0" err="1"/>
              <a:t>će</a:t>
            </a:r>
            <a:r>
              <a:rPr lang="en-GB" dirty="0"/>
              <a:t> se </a:t>
            </a:r>
            <a:r>
              <a:rPr lang="en-GB" dirty="0" err="1"/>
              <a:t>način</a:t>
            </a:r>
            <a:r>
              <a:rPr lang="en-GB" dirty="0"/>
              <a:t> </a:t>
            </a:r>
            <a:r>
              <a:rPr lang="en-GB" dirty="0" err="1"/>
              <a:t>otvoriti</a:t>
            </a:r>
            <a:r>
              <a:rPr lang="en-GB" dirty="0"/>
              <a:t> </a:t>
            </a:r>
            <a:r>
              <a:rPr lang="en-GB" dirty="0" err="1"/>
              <a:t>prostor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druge</a:t>
            </a:r>
            <a:r>
              <a:rPr lang="en-GB" dirty="0"/>
              <a:t> </a:t>
            </a:r>
            <a:r>
              <a:rPr lang="en-GB" dirty="0" err="1"/>
              <a:t>predmete</a:t>
            </a:r>
            <a:r>
              <a:rPr lang="en-GB" dirty="0"/>
              <a:t>, </a:t>
            </a:r>
            <a:r>
              <a:rPr lang="en-GB" dirty="0" err="1"/>
              <a:t>ističu</a:t>
            </a:r>
            <a:r>
              <a:rPr lang="en-GB" dirty="0"/>
              <a:t> </a:t>
            </a:r>
            <a:r>
              <a:rPr lang="en-GB" dirty="0" err="1"/>
              <a:t>izvori</a:t>
            </a:r>
            <a:r>
              <a:rPr lang="en-GB" dirty="0"/>
              <a:t> </a:t>
            </a:r>
            <a:r>
              <a:rPr lang="en-GB" dirty="0" err="1"/>
              <a:t>iz</a:t>
            </a:r>
            <a:r>
              <a:rPr lang="en-GB" dirty="0"/>
              <a:t> </a:t>
            </a:r>
            <a:r>
              <a:rPr lang="en-GB" dirty="0" err="1"/>
              <a:t>Ministarstva</a:t>
            </a:r>
            <a:r>
              <a:rPr lang="en-GB" dirty="0"/>
              <a:t>, </a:t>
            </a:r>
            <a:r>
              <a:rPr lang="en-GB" dirty="0" err="1"/>
              <a:t>dodajući</a:t>
            </a:r>
            <a:r>
              <a:rPr lang="en-GB" dirty="0"/>
              <a:t> da </a:t>
            </a:r>
            <a:r>
              <a:rPr lang="en-GB" dirty="0" err="1"/>
              <a:t>ozbiljno</a:t>
            </a:r>
            <a:r>
              <a:rPr lang="en-GB" dirty="0"/>
              <a:t> </a:t>
            </a:r>
            <a:r>
              <a:rPr lang="en-GB" dirty="0" err="1"/>
              <a:t>razmišljaju</a:t>
            </a:r>
            <a:r>
              <a:rPr lang="en-GB" dirty="0"/>
              <a:t> o </a:t>
            </a:r>
            <a:r>
              <a:rPr lang="en-GB" dirty="0" err="1"/>
              <a:t>uvođenju</a:t>
            </a:r>
            <a:r>
              <a:rPr lang="en-GB" dirty="0"/>
              <a:t> </a:t>
            </a:r>
            <a:r>
              <a:rPr lang="en-GB" dirty="0" err="1"/>
              <a:t>nekoga</a:t>
            </a:r>
            <a:r>
              <a:rPr lang="en-GB" dirty="0"/>
              <a:t> </a:t>
            </a:r>
            <a:r>
              <a:rPr lang="en-GB" dirty="0" err="1"/>
              <a:t>novoga</a:t>
            </a:r>
            <a:r>
              <a:rPr lang="en-GB" dirty="0"/>
              <a:t> </a:t>
            </a:r>
            <a:r>
              <a:rPr lang="en-GB" dirty="0" err="1"/>
              <a:t>predmeta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povećanju</a:t>
            </a:r>
            <a:r>
              <a:rPr lang="en-GB" dirty="0"/>
              <a:t> </a:t>
            </a:r>
            <a:r>
              <a:rPr lang="en-GB" dirty="0" err="1"/>
              <a:t>satnice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već</a:t>
            </a:r>
            <a:r>
              <a:rPr lang="en-GB" dirty="0"/>
              <a:t> </a:t>
            </a:r>
            <a:r>
              <a:rPr lang="en-GB" dirty="0" err="1"/>
              <a:t>postojeće</a:t>
            </a:r>
            <a:r>
              <a:rPr lang="en-GB" dirty="0"/>
              <a:t>. </a:t>
            </a:r>
            <a:r>
              <a:rPr lang="en-GB" dirty="0" err="1"/>
              <a:t>Kako</a:t>
            </a:r>
            <a:r>
              <a:rPr lang="en-GB" dirty="0"/>
              <a:t> se </a:t>
            </a:r>
            <a:r>
              <a:rPr lang="en-GB" dirty="0" err="1"/>
              <a:t>ističe</a:t>
            </a:r>
            <a:r>
              <a:rPr lang="en-GB" dirty="0"/>
              <a:t> u </a:t>
            </a:r>
            <a:r>
              <a:rPr lang="en-GB" dirty="0" err="1"/>
              <a:t>vijesti</a:t>
            </a:r>
            <a:r>
              <a:rPr lang="en-GB" dirty="0"/>
              <a:t> </a:t>
            </a:r>
            <a:r>
              <a:rPr lang="en-GB" dirty="0" err="1"/>
              <a:t>koju</a:t>
            </a:r>
            <a:r>
              <a:rPr lang="en-GB" dirty="0"/>
              <a:t> </a:t>
            </a:r>
            <a:r>
              <a:rPr lang="en-GB" dirty="0" err="1"/>
              <a:t>prenosimo</a:t>
            </a:r>
            <a:r>
              <a:rPr lang="en-GB" dirty="0"/>
              <a:t>, </a:t>
            </a:r>
            <a:r>
              <a:rPr lang="en-GB" dirty="0" err="1"/>
              <a:t>službeni</a:t>
            </a:r>
            <a:r>
              <a:rPr lang="en-GB" dirty="0"/>
              <a:t> </a:t>
            </a:r>
            <a:r>
              <a:rPr lang="en-GB" dirty="0" err="1"/>
              <a:t>izvori</a:t>
            </a:r>
            <a:r>
              <a:rPr lang="en-GB" dirty="0"/>
              <a:t> </a:t>
            </a:r>
            <a:r>
              <a:rPr lang="en-GB" dirty="0" err="1"/>
              <a:t>iz</a:t>
            </a:r>
            <a:r>
              <a:rPr lang="en-GB" dirty="0"/>
              <a:t> MZO-a </a:t>
            </a:r>
            <a:r>
              <a:rPr lang="en-GB" dirty="0" err="1"/>
              <a:t>navode</a:t>
            </a:r>
            <a:r>
              <a:rPr lang="en-GB" dirty="0"/>
              <a:t> da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stručnim</a:t>
            </a:r>
            <a:r>
              <a:rPr lang="en-GB" dirty="0"/>
              <a:t> </a:t>
            </a:r>
            <a:r>
              <a:rPr lang="en-GB" dirty="0" err="1"/>
              <a:t>skupovima</a:t>
            </a:r>
            <a:r>
              <a:rPr lang="en-GB" dirty="0"/>
              <a:t> </a:t>
            </a:r>
            <a:r>
              <a:rPr lang="en-GB" dirty="0" err="1"/>
              <a:t>nastavnika</a:t>
            </a:r>
            <a:r>
              <a:rPr lang="en-GB" dirty="0"/>
              <a:t> </a:t>
            </a:r>
            <a:r>
              <a:rPr lang="en-GB" dirty="0" err="1"/>
              <a:t>hrvatskoga</a:t>
            </a:r>
            <a:r>
              <a:rPr lang="en-GB" dirty="0"/>
              <a:t> </a:t>
            </a:r>
            <a:r>
              <a:rPr lang="en-GB" dirty="0" err="1"/>
              <a:t>jezika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u </a:t>
            </a:r>
            <a:r>
              <a:rPr lang="en-GB" dirty="0" err="1"/>
              <a:t>razgovorima</a:t>
            </a:r>
            <a:r>
              <a:rPr lang="en-GB" dirty="0"/>
              <a:t> s </a:t>
            </a:r>
            <a:r>
              <a:rPr lang="en-GB" dirty="0" err="1"/>
              <a:t>učiteljima</a:t>
            </a:r>
            <a:r>
              <a:rPr lang="en-GB" dirty="0"/>
              <a:t> </a:t>
            </a:r>
            <a:r>
              <a:rPr lang="en-GB" dirty="0" err="1"/>
              <a:t>uočili</a:t>
            </a:r>
            <a:r>
              <a:rPr lang="en-GB" dirty="0"/>
              <a:t> </a:t>
            </a:r>
            <a:r>
              <a:rPr lang="en-GB" dirty="0" err="1"/>
              <a:t>probleme</a:t>
            </a:r>
            <a:r>
              <a:rPr lang="en-GB" dirty="0"/>
              <a:t> </a:t>
            </a:r>
            <a:r>
              <a:rPr lang="en-GB" dirty="0" err="1"/>
              <a:t>povezane</a:t>
            </a:r>
            <a:r>
              <a:rPr lang="en-GB" dirty="0"/>
              <a:t> s </a:t>
            </a:r>
            <a:r>
              <a:rPr lang="en-GB" dirty="0" err="1"/>
              <a:t>poznavanjem</a:t>
            </a:r>
            <a:r>
              <a:rPr lang="en-GB" dirty="0"/>
              <a:t> </a:t>
            </a:r>
            <a:r>
              <a:rPr lang="en-GB" dirty="0" err="1"/>
              <a:t>hrvatskog</a:t>
            </a:r>
            <a:r>
              <a:rPr lang="en-GB" dirty="0"/>
              <a:t> </a:t>
            </a:r>
            <a:r>
              <a:rPr lang="en-GB" dirty="0" err="1"/>
              <a:t>jezika</a:t>
            </a:r>
            <a:r>
              <a:rPr lang="en-GB" dirty="0"/>
              <a:t> pa bi </a:t>
            </a:r>
            <a:r>
              <a:rPr lang="en-GB" dirty="0" err="1"/>
              <a:t>jedna</a:t>
            </a:r>
            <a:r>
              <a:rPr lang="en-GB" dirty="0"/>
              <a:t> od </a:t>
            </a:r>
            <a:r>
              <a:rPr lang="en-GB" dirty="0" err="1"/>
              <a:t>mogućnosti</a:t>
            </a:r>
            <a:r>
              <a:rPr lang="en-GB" dirty="0"/>
              <a:t> </a:t>
            </a:r>
            <a:r>
              <a:rPr lang="en-GB" dirty="0" err="1"/>
              <a:t>bila</a:t>
            </a:r>
            <a:r>
              <a:rPr lang="en-GB" dirty="0"/>
              <a:t> </a:t>
            </a:r>
            <a:r>
              <a:rPr lang="en-GB" dirty="0" err="1"/>
              <a:t>uvođenje</a:t>
            </a:r>
            <a:r>
              <a:rPr lang="en-GB" dirty="0"/>
              <a:t> </a:t>
            </a:r>
            <a:r>
              <a:rPr lang="en-GB" dirty="0" err="1"/>
              <a:t>dodatnih</a:t>
            </a:r>
            <a:r>
              <a:rPr lang="en-GB" dirty="0"/>
              <a:t> sati </a:t>
            </a:r>
            <a:r>
              <a:rPr lang="en-GB" dirty="0" err="1"/>
              <a:t>materinskoga</a:t>
            </a:r>
            <a:r>
              <a:rPr lang="en-GB" dirty="0"/>
              <a:t> </a:t>
            </a:r>
            <a:r>
              <a:rPr lang="en-GB" dirty="0" err="1"/>
              <a:t>jezika</a:t>
            </a:r>
            <a:r>
              <a:rPr lang="en-GB" dirty="0"/>
              <a:t>.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3517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FD06595-4B72-4E89-8D81-0531DA922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492" y="1027664"/>
            <a:ext cx="6777317" cy="4804965"/>
          </a:xfrm>
        </p:spPr>
        <p:txBody>
          <a:bodyPr>
            <a:normAutofit fontScale="85000" lnSpcReduction="20000"/>
          </a:bodyPr>
          <a:lstStyle/>
          <a:p>
            <a:pPr marL="68580" indent="0">
              <a:buNone/>
            </a:pPr>
            <a:endParaRPr lang="hr-HR" b="1" dirty="0">
              <a:solidFill>
                <a:schemeClr val="bg2">
                  <a:lumMod val="50000"/>
                </a:schemeClr>
              </a:solidFill>
            </a:endParaRPr>
          </a:p>
          <a:p>
            <a:pPr marL="68580" indent="0">
              <a:buNone/>
            </a:pPr>
            <a:r>
              <a:rPr lang="en-GB" dirty="0" err="1"/>
              <a:t>Neka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važna</a:t>
            </a:r>
            <a:r>
              <a:rPr lang="en-GB" dirty="0"/>
              <a:t> </a:t>
            </a:r>
            <a:r>
              <a:rPr lang="en-GB" dirty="0" err="1"/>
              <a:t>istraživanja</a:t>
            </a:r>
            <a:r>
              <a:rPr lang="en-GB" dirty="0"/>
              <a:t> </a:t>
            </a:r>
            <a:r>
              <a:rPr lang="en-GB" dirty="0" err="1"/>
              <a:t>pokazala</a:t>
            </a:r>
            <a:r>
              <a:rPr lang="en-GB" dirty="0"/>
              <a:t> da </a:t>
            </a:r>
            <a:r>
              <a:rPr lang="en-GB" dirty="0" err="1"/>
              <a:t>učenici</a:t>
            </a:r>
            <a:r>
              <a:rPr lang="en-GB" dirty="0"/>
              <a:t> </a:t>
            </a:r>
            <a:r>
              <a:rPr lang="en-GB" dirty="0" err="1"/>
              <a:t>zbog</a:t>
            </a:r>
            <a:r>
              <a:rPr lang="en-GB" dirty="0"/>
              <a:t> </a:t>
            </a:r>
            <a:r>
              <a:rPr lang="en-GB" dirty="0" err="1"/>
              <a:t>učestaloga</a:t>
            </a:r>
            <a:r>
              <a:rPr lang="en-GB" dirty="0"/>
              <a:t> </a:t>
            </a:r>
            <a:r>
              <a:rPr lang="en-GB" dirty="0" err="1"/>
              <a:t>korištenja</a:t>
            </a:r>
            <a:r>
              <a:rPr lang="en-GB" dirty="0"/>
              <a:t> </a:t>
            </a:r>
            <a:r>
              <a:rPr lang="en-GB" dirty="0" err="1"/>
              <a:t>medija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društvenih</a:t>
            </a:r>
            <a:r>
              <a:rPr lang="en-GB" dirty="0"/>
              <a:t> </a:t>
            </a:r>
            <a:r>
              <a:rPr lang="en-GB" dirty="0" err="1"/>
              <a:t>mreža</a:t>
            </a:r>
            <a:r>
              <a:rPr lang="en-GB" dirty="0"/>
              <a:t> </a:t>
            </a:r>
            <a:r>
              <a:rPr lang="en-GB" dirty="0" err="1"/>
              <a:t>često</a:t>
            </a:r>
            <a:r>
              <a:rPr lang="en-GB" dirty="0"/>
              <a:t> ne </a:t>
            </a:r>
            <a:r>
              <a:rPr lang="en-GB" dirty="0" err="1"/>
              <a:t>vladaju</a:t>
            </a:r>
            <a:r>
              <a:rPr lang="en-GB" dirty="0"/>
              <a:t> dobro </a:t>
            </a:r>
            <a:r>
              <a:rPr lang="en-GB" dirty="0" err="1"/>
              <a:t>niti</a:t>
            </a:r>
            <a:r>
              <a:rPr lang="en-GB" dirty="0"/>
              <a:t> </a:t>
            </a:r>
            <a:r>
              <a:rPr lang="en-GB" dirty="0" err="1"/>
              <a:t>gramatikom</a:t>
            </a:r>
            <a:r>
              <a:rPr lang="en-GB" dirty="0"/>
              <a:t> </a:t>
            </a:r>
            <a:r>
              <a:rPr lang="en-GB" dirty="0" err="1"/>
              <a:t>niti</a:t>
            </a:r>
            <a:r>
              <a:rPr lang="en-GB" dirty="0"/>
              <a:t> </a:t>
            </a:r>
            <a:r>
              <a:rPr lang="en-GB" dirty="0" err="1"/>
              <a:t>pravopisom</a:t>
            </a:r>
            <a:r>
              <a:rPr lang="en-GB" dirty="0"/>
              <a:t> </a:t>
            </a:r>
            <a:r>
              <a:rPr lang="en-GB" dirty="0" err="1"/>
              <a:t>kao</a:t>
            </a:r>
            <a:r>
              <a:rPr lang="en-GB" dirty="0"/>
              <a:t> </a:t>
            </a:r>
            <a:r>
              <a:rPr lang="en-GB" dirty="0" err="1"/>
              <a:t>ni</a:t>
            </a:r>
            <a:r>
              <a:rPr lang="en-GB" dirty="0"/>
              <a:t> </a:t>
            </a:r>
            <a:r>
              <a:rPr lang="en-GB" dirty="0" err="1"/>
              <a:t>rječnikom</a:t>
            </a:r>
            <a:r>
              <a:rPr lang="en-GB" dirty="0"/>
              <a:t> </a:t>
            </a:r>
            <a:r>
              <a:rPr lang="en-GB" dirty="0" err="1"/>
              <a:t>hrvatskoga</a:t>
            </a:r>
            <a:r>
              <a:rPr lang="en-GB" dirty="0"/>
              <a:t> </a:t>
            </a:r>
            <a:r>
              <a:rPr lang="en-GB" dirty="0" err="1"/>
              <a:t>jezika</a:t>
            </a:r>
            <a:r>
              <a:rPr lang="en-GB" dirty="0"/>
              <a:t> pa se </a:t>
            </a:r>
            <a:r>
              <a:rPr lang="en-GB" dirty="0" err="1"/>
              <a:t>razmišlja</a:t>
            </a:r>
            <a:r>
              <a:rPr lang="en-GB" dirty="0"/>
              <a:t> o </a:t>
            </a:r>
            <a:r>
              <a:rPr lang="en-GB" dirty="0" err="1"/>
              <a:t>uvođenju</a:t>
            </a:r>
            <a:r>
              <a:rPr lang="en-GB" dirty="0"/>
              <a:t> </a:t>
            </a:r>
            <a:r>
              <a:rPr lang="en-GB" dirty="0" err="1"/>
              <a:t>dodatnih</a:t>
            </a:r>
            <a:r>
              <a:rPr lang="en-GB" dirty="0"/>
              <a:t> sati </a:t>
            </a:r>
            <a:r>
              <a:rPr lang="en-GB" dirty="0" err="1"/>
              <a:t>hrvatskoga</a:t>
            </a:r>
            <a:r>
              <a:rPr lang="en-GB" dirty="0"/>
              <a:t> </a:t>
            </a:r>
            <a:r>
              <a:rPr lang="en-GB" dirty="0" err="1"/>
              <a:t>jezika</a:t>
            </a:r>
            <a:r>
              <a:rPr lang="en-GB" dirty="0"/>
              <a:t> u </a:t>
            </a:r>
            <a:r>
              <a:rPr lang="en-GB" dirty="0" err="1"/>
              <a:t>tjednu</a:t>
            </a:r>
            <a:r>
              <a:rPr lang="en-GB" dirty="0"/>
              <a:t> </a:t>
            </a:r>
            <a:r>
              <a:rPr lang="en-GB" dirty="0" err="1"/>
              <a:t>satnicu</a:t>
            </a:r>
            <a:r>
              <a:rPr lang="en-GB" dirty="0"/>
              <a:t>. </a:t>
            </a:r>
            <a:endParaRPr lang="hr-HR" dirty="0"/>
          </a:p>
          <a:p>
            <a:pPr marL="68580" indent="0">
              <a:buNone/>
            </a:pPr>
            <a:r>
              <a:rPr lang="en-GB" dirty="0"/>
              <a:t>Na </a:t>
            </a:r>
            <a:r>
              <a:rPr lang="en-GB" dirty="0" err="1"/>
              <a:t>taj</a:t>
            </a:r>
            <a:r>
              <a:rPr lang="en-GB" dirty="0"/>
              <a:t> bi se </a:t>
            </a:r>
            <a:r>
              <a:rPr lang="en-GB" dirty="0" err="1"/>
              <a:t>način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hrvatski</a:t>
            </a:r>
            <a:r>
              <a:rPr lang="en-GB" dirty="0"/>
              <a:t> </a:t>
            </a:r>
            <a:r>
              <a:rPr lang="en-GB" dirty="0" err="1"/>
              <a:t>obrazovni</a:t>
            </a:r>
            <a:r>
              <a:rPr lang="en-GB" dirty="0"/>
              <a:t> </a:t>
            </a:r>
            <a:r>
              <a:rPr lang="en-GB" dirty="0" err="1"/>
              <a:t>sustav</a:t>
            </a:r>
            <a:r>
              <a:rPr lang="en-GB" dirty="0"/>
              <a:t> </a:t>
            </a:r>
            <a:r>
              <a:rPr lang="en-GB" dirty="0" err="1"/>
              <a:t>približio</a:t>
            </a:r>
            <a:r>
              <a:rPr lang="en-GB" dirty="0"/>
              <a:t> </a:t>
            </a:r>
            <a:r>
              <a:rPr lang="en-GB" dirty="0" err="1"/>
              <a:t>nekim</a:t>
            </a:r>
            <a:r>
              <a:rPr lang="en-GB" dirty="0"/>
              <a:t> </a:t>
            </a:r>
            <a:r>
              <a:rPr lang="en-GB" dirty="0" err="1"/>
              <a:t>zemljama</a:t>
            </a:r>
            <a:r>
              <a:rPr lang="en-GB" dirty="0"/>
              <a:t> u </a:t>
            </a:r>
            <a:r>
              <a:rPr lang="en-GB" dirty="0" err="1"/>
              <a:t>Europskoj</a:t>
            </a:r>
            <a:r>
              <a:rPr lang="en-GB" dirty="0"/>
              <a:t> </a:t>
            </a:r>
            <a:r>
              <a:rPr lang="en-GB" dirty="0" err="1"/>
              <a:t>uniji</a:t>
            </a:r>
            <a:r>
              <a:rPr lang="en-GB" dirty="0"/>
              <a:t> </a:t>
            </a:r>
            <a:r>
              <a:rPr lang="en-GB" dirty="0" err="1"/>
              <a:t>koje</a:t>
            </a:r>
            <a:r>
              <a:rPr lang="en-GB" dirty="0"/>
              <a:t>, </a:t>
            </a:r>
            <a:r>
              <a:rPr lang="en-GB" dirty="0" err="1"/>
              <a:t>poput</a:t>
            </a:r>
            <a:r>
              <a:rPr lang="en-GB" dirty="0"/>
              <a:t> </a:t>
            </a:r>
            <a:r>
              <a:rPr lang="en-GB" dirty="0" err="1"/>
              <a:t>Francuske</a:t>
            </a:r>
            <a:r>
              <a:rPr lang="en-GB" dirty="0"/>
              <a:t>, </a:t>
            </a:r>
            <a:r>
              <a:rPr lang="en-GB" dirty="0" err="1"/>
              <a:t>imaju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do 9 sati </a:t>
            </a:r>
            <a:r>
              <a:rPr lang="en-GB" dirty="0" err="1"/>
              <a:t>materinskoga</a:t>
            </a:r>
            <a:r>
              <a:rPr lang="en-GB" dirty="0"/>
              <a:t> </a:t>
            </a:r>
            <a:r>
              <a:rPr lang="en-GB" dirty="0" err="1"/>
              <a:t>jezika</a:t>
            </a:r>
            <a:r>
              <a:rPr lang="en-GB" dirty="0"/>
              <a:t> u </a:t>
            </a:r>
            <a:r>
              <a:rPr lang="en-GB" dirty="0" err="1"/>
              <a:t>tjednu</a:t>
            </a:r>
            <a:r>
              <a:rPr lang="en-GB" dirty="0"/>
              <a:t>. </a:t>
            </a:r>
            <a:r>
              <a:rPr lang="en-GB" dirty="0" err="1"/>
              <a:t>Hoće</a:t>
            </a:r>
            <a:r>
              <a:rPr lang="en-GB" dirty="0"/>
              <a:t> li se </a:t>
            </a:r>
            <a:r>
              <a:rPr lang="en-GB" dirty="0" err="1"/>
              <a:t>ove</a:t>
            </a:r>
            <a:r>
              <a:rPr lang="en-GB" dirty="0"/>
              <a:t> </a:t>
            </a:r>
            <a:r>
              <a:rPr lang="en-GB" dirty="0" err="1"/>
              <a:t>najave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ostvariti</a:t>
            </a:r>
            <a:r>
              <a:rPr lang="en-GB" dirty="0"/>
              <a:t>, </a:t>
            </a:r>
            <a:r>
              <a:rPr lang="en-GB" dirty="0" err="1"/>
              <a:t>nitko</a:t>
            </a:r>
            <a:r>
              <a:rPr lang="en-GB" dirty="0"/>
              <a:t> </a:t>
            </a:r>
            <a:r>
              <a:rPr lang="en-GB" dirty="0" err="1"/>
              <a:t>nam</a:t>
            </a:r>
            <a:r>
              <a:rPr lang="en-GB" dirty="0"/>
              <a:t> u </a:t>
            </a:r>
            <a:r>
              <a:rPr lang="en-GB" dirty="0" err="1"/>
              <a:t>Ministarstvu</a:t>
            </a:r>
            <a:r>
              <a:rPr lang="en-GB" dirty="0"/>
              <a:t> </a:t>
            </a:r>
            <a:r>
              <a:rPr lang="en-GB" dirty="0" err="1"/>
              <a:t>nije</a:t>
            </a:r>
            <a:r>
              <a:rPr lang="en-GB" dirty="0"/>
              <a:t> </a:t>
            </a:r>
            <a:r>
              <a:rPr lang="en-GB" dirty="0" err="1"/>
              <a:t>znao</a:t>
            </a:r>
            <a:r>
              <a:rPr lang="en-GB" dirty="0"/>
              <a:t> </a:t>
            </a:r>
            <a:r>
              <a:rPr lang="en-GB" dirty="0" err="1"/>
              <a:t>potvrditi</a:t>
            </a:r>
            <a:r>
              <a:rPr lang="en-GB" dirty="0"/>
              <a:t> </a:t>
            </a:r>
            <a:r>
              <a:rPr lang="en-GB" dirty="0" err="1"/>
              <a:t>premda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nam</a:t>
            </a:r>
            <a:r>
              <a:rPr lang="en-GB" dirty="0"/>
              <a:t> </a:t>
            </a:r>
            <a:r>
              <a:rPr lang="en-GB" dirty="0" err="1"/>
              <a:t>izvori</a:t>
            </a:r>
            <a:r>
              <a:rPr lang="en-GB" dirty="0"/>
              <a:t> </a:t>
            </a:r>
            <a:r>
              <a:rPr lang="en-GB" dirty="0" err="1"/>
              <a:t>bliski</a:t>
            </a:r>
            <a:r>
              <a:rPr lang="en-GB" dirty="0"/>
              <a:t> </a:t>
            </a:r>
            <a:r>
              <a:rPr lang="en-GB" dirty="0" err="1"/>
              <a:t>ministru</a:t>
            </a:r>
            <a:r>
              <a:rPr lang="en-GB" dirty="0"/>
              <a:t> </a:t>
            </a:r>
            <a:r>
              <a:rPr lang="en-GB" dirty="0" err="1"/>
              <a:t>rekli</a:t>
            </a:r>
            <a:r>
              <a:rPr lang="en-GB" dirty="0"/>
              <a:t> da je on </a:t>
            </a:r>
            <a:r>
              <a:rPr lang="en-GB" dirty="0" err="1"/>
              <a:t>sklon</a:t>
            </a:r>
            <a:r>
              <a:rPr lang="en-GB" dirty="0"/>
              <a:t> tome </a:t>
            </a:r>
            <a:r>
              <a:rPr lang="en-GB" dirty="0" err="1"/>
              <a:t>rješenju</a:t>
            </a:r>
            <a:r>
              <a:rPr lang="en-GB" dirty="0"/>
              <a:t>, a </a:t>
            </a:r>
            <a:r>
              <a:rPr lang="en-GB" dirty="0" err="1"/>
              <a:t>roditelji</a:t>
            </a:r>
            <a:r>
              <a:rPr lang="en-GB" dirty="0"/>
              <a:t> </a:t>
            </a:r>
            <a:r>
              <a:rPr lang="en-GB" dirty="0" err="1"/>
              <a:t>podupiru</a:t>
            </a:r>
            <a:r>
              <a:rPr lang="en-GB" dirty="0"/>
              <a:t> </a:t>
            </a:r>
            <a:r>
              <a:rPr lang="en-GB" dirty="0" err="1"/>
              <a:t>ovu</a:t>
            </a:r>
            <a:r>
              <a:rPr lang="en-GB" dirty="0"/>
              <a:t> </a:t>
            </a:r>
            <a:r>
              <a:rPr lang="en-GB" dirty="0" err="1"/>
              <a:t>ideju</a:t>
            </a:r>
            <a:r>
              <a:rPr lang="en-GB" dirty="0"/>
              <a:t>.</a:t>
            </a:r>
            <a:endParaRPr lang="hr-HR" dirty="0"/>
          </a:p>
          <a:p>
            <a:pPr marL="68580" indent="0">
              <a:buNone/>
            </a:pPr>
            <a:endParaRPr lang="hr-HR" b="1" dirty="0">
              <a:solidFill>
                <a:schemeClr val="bg2">
                  <a:lumMod val="50000"/>
                </a:schemeClr>
              </a:solidFill>
            </a:endParaRPr>
          </a:p>
          <a:p>
            <a:pPr marL="68580" indent="0">
              <a:buNone/>
            </a:pPr>
            <a:r>
              <a:rPr lang="hr-HR" b="1" dirty="0">
                <a:solidFill>
                  <a:schemeClr val="bg2">
                    <a:lumMod val="50000"/>
                  </a:schemeClr>
                </a:solidFill>
              </a:rPr>
              <a:t>Zadatak</a:t>
            </a:r>
          </a:p>
          <a:p>
            <a:pPr marL="68580" indent="0">
              <a:buNone/>
            </a:pPr>
            <a:r>
              <a:rPr lang="hr-HR" sz="2000" dirty="0">
                <a:solidFill>
                  <a:schemeClr val="tx1"/>
                </a:solidFill>
              </a:rPr>
              <a:t>Objasni po kojim si kriterijima prepoznala/prepoznao je li ova vijest istinita ili lažna.</a:t>
            </a:r>
          </a:p>
        </p:txBody>
      </p:sp>
      <p:pic>
        <p:nvPicPr>
          <p:cNvPr id="5" name="Grafika 4" descr="Glava sa zupčanicima">
            <a:extLst>
              <a:ext uri="{FF2B5EF4-FFF2-40B4-BE49-F238E27FC236}">
                <a16:creationId xmlns:a16="http://schemas.microsoft.com/office/drawing/2014/main" id="{6049D59E-698A-4CA2-9B2E-1EC0904C9C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3308" y="489702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9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BB3CFBE-B3B0-4755-859F-284B98565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Zadatak za kreativce  - </a:t>
            </a:r>
            <a:r>
              <a:rPr lang="hr-HR" u="sng" dirty="0"/>
              <a:t>prijedlozi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6D2868B-6B80-4751-A946-C0AD93CE7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25780" indent="-457200">
              <a:buAutoNum type="arabicPeriod"/>
            </a:pPr>
            <a:r>
              <a:rPr lang="hr-HR" dirty="0"/>
              <a:t>Na temelju informacija o lažnim vijestima napravite plakat: Kako prepoznati lažne vijesti.</a:t>
            </a:r>
          </a:p>
          <a:p>
            <a:pPr marL="525780" indent="-457200">
              <a:buAutoNum type="arabicPeriod"/>
            </a:pPr>
            <a:r>
              <a:rPr lang="hr-HR" dirty="0"/>
              <a:t>Na temelju informacija o lažnim vijestima napravite strip: Štetnost lažnih vijesti.</a:t>
            </a:r>
          </a:p>
          <a:p>
            <a:pPr marL="68580" indent="0">
              <a:buNone/>
            </a:pPr>
            <a:r>
              <a:rPr lang="hr-HR" dirty="0"/>
              <a:t>Ako imate mogućnosti i znanja, plakat i strip možete izraditi i računalno.</a:t>
            </a:r>
          </a:p>
          <a:p>
            <a:pPr marL="68580" indent="0">
              <a:buNone/>
            </a:pPr>
            <a:r>
              <a:rPr lang="hr-HR" dirty="0"/>
              <a:t>3. Provjerite sami neke vijesti ili otiđite na Faktograf.hr i provjerite aktualne vijesti (napišite barem jednu provjerenu vijest).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5025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52736"/>
            <a:ext cx="7022305" cy="4681537"/>
          </a:xfrm>
        </p:spPr>
      </p:pic>
    </p:spTree>
    <p:extLst>
      <p:ext uri="{BB962C8B-B14F-4D97-AF65-F5344CB8AC3E}">
        <p14:creationId xmlns:p14="http://schemas.microsoft.com/office/powerpoint/2010/main" val="296189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B24F51-4632-45E6-A1DA-6B28867C4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dirty="0"/>
              <a:t>Primjer stripa: Štetnost lažnih vijesti, učenica Gabriela Juko</a:t>
            </a:r>
          </a:p>
        </p:txBody>
      </p:sp>
      <p:pic>
        <p:nvPicPr>
          <p:cNvPr id="15" name="Rezervirano mjesto sadržaja 14" descr="Slika na kojoj se prikazuje snimka zaslona&#10;&#10;Opis je automatski generiran">
            <a:extLst>
              <a:ext uri="{FF2B5EF4-FFF2-40B4-BE49-F238E27FC236}">
                <a16:creationId xmlns:a16="http://schemas.microsoft.com/office/drawing/2014/main" id="{58BD8DAF-F1B1-4D3D-B682-5551031533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16" y="2420888"/>
            <a:ext cx="7473368" cy="3686526"/>
          </a:xfrm>
        </p:spPr>
      </p:pic>
    </p:spTree>
    <p:extLst>
      <p:ext uri="{BB962C8B-B14F-4D97-AF65-F5344CB8AC3E}">
        <p14:creationId xmlns:p14="http://schemas.microsoft.com/office/powerpoint/2010/main" val="418374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6FAEE8CC-73FA-41CE-B0B2-5C4E9A684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/>
          <a:p>
            <a:r>
              <a:rPr lang="hr-HR" sz="2400" dirty="0"/>
              <a:t>Primjer plakata: Lažne vijesti, učenica Anamarija </a:t>
            </a:r>
            <a:r>
              <a:rPr lang="hr-HR" sz="2400" dirty="0" err="1"/>
              <a:t>Kabić</a:t>
            </a:r>
            <a:endParaRPr lang="hr-HR" sz="2400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637FE67-983A-4DED-935A-01232AB6FA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Rezervirano mjesto sadržaja 5" descr="Slika na kojoj se prikazuje novine, tekst&#10;&#10;Opis je automatski generiran">
            <a:extLst>
              <a:ext uri="{FF2B5EF4-FFF2-40B4-BE49-F238E27FC236}">
                <a16:creationId xmlns:a16="http://schemas.microsoft.com/office/drawing/2014/main" id="{C8386033-FB02-4819-874B-4788B7E3A3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" y="577049"/>
            <a:ext cx="3600400" cy="5732271"/>
          </a:xfrm>
        </p:spPr>
      </p:pic>
    </p:spTree>
    <p:extLst>
      <p:ext uri="{BB962C8B-B14F-4D97-AF65-F5344CB8AC3E}">
        <p14:creationId xmlns:p14="http://schemas.microsoft.com/office/powerpoint/2010/main" val="130287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888DF10-46EF-449E-8517-CD673FA0B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Budi kao </a:t>
            </a:r>
            <a:r>
              <a:rPr lang="hr-HR" dirty="0" err="1"/>
              <a:t>Klopp</a:t>
            </a:r>
            <a:endParaRPr lang="hr-HR" dirty="0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5D0E4E2A-A6CD-4B02-92EF-45E1A93C25D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45152" y="2060848"/>
            <a:ext cx="3419856" cy="403244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hr-HR" dirty="0"/>
              <a:t>Pitanje o širenju </a:t>
            </a:r>
            <a:r>
              <a:rPr lang="hr-HR" dirty="0" err="1"/>
              <a:t>koronavirusa</a:t>
            </a:r>
            <a:r>
              <a:rPr lang="hr-HR" dirty="0"/>
              <a:t> dobio je i trener Liverpoola </a:t>
            </a:r>
            <a:r>
              <a:rPr lang="hr-HR" b="1" dirty="0" err="1"/>
              <a:t>Jürgen</a:t>
            </a:r>
            <a:r>
              <a:rPr lang="hr-HR" b="1" dirty="0"/>
              <a:t> </a:t>
            </a:r>
            <a:r>
              <a:rPr lang="hr-HR" b="1" dirty="0" err="1"/>
              <a:t>Klopp</a:t>
            </a:r>
            <a:r>
              <a:rPr lang="hr-HR" b="1" dirty="0"/>
              <a:t>,</a:t>
            </a:r>
            <a:r>
              <a:rPr lang="hr-HR" dirty="0"/>
              <a:t> koji je odlučio očitati lekciju cijelom svijetu.</a:t>
            </a:r>
          </a:p>
          <a:p>
            <a:pPr>
              <a:lnSpc>
                <a:spcPct val="90000"/>
              </a:lnSpc>
            </a:pPr>
            <a:r>
              <a:rPr lang="hr-HR" dirty="0"/>
              <a:t>“Politika, </a:t>
            </a:r>
            <a:r>
              <a:rPr lang="hr-HR" dirty="0" err="1"/>
              <a:t>koronavirus</a:t>
            </a:r>
            <a:r>
              <a:rPr lang="hr-HR" dirty="0"/>
              <a:t>, zašto mene pitate? Nosim šiltericu i imam lošu bradu. Brinem se kao i svi. Živim na ovom planetu i želim da bude siguran i zdrav, svima želim najbolje, ali moje mišljenje o </a:t>
            </a:r>
            <a:r>
              <a:rPr lang="hr-HR" dirty="0" err="1"/>
              <a:t>koronavirusu</a:t>
            </a:r>
            <a:r>
              <a:rPr lang="hr-HR" dirty="0"/>
              <a:t> nije bitno”, zaključio je </a:t>
            </a:r>
            <a:r>
              <a:rPr lang="hr-HR" dirty="0" err="1"/>
              <a:t>Klopp</a:t>
            </a:r>
            <a:r>
              <a:rPr lang="hr-HR" dirty="0"/>
              <a:t>.</a:t>
            </a:r>
            <a:endParaRPr lang="en-US" dirty="0"/>
          </a:p>
          <a:p>
            <a:endParaRPr lang="hr-HR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CACA661-238E-43E4-BD28-6C5C3304F795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8" r="27088" b="-3"/>
          <a:stretch/>
        </p:blipFill>
        <p:spPr bwMode="auto">
          <a:xfrm>
            <a:off x="1042988" y="2313983"/>
            <a:ext cx="3419475" cy="349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53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68760"/>
            <a:ext cx="7777163" cy="4374654"/>
          </a:xfrm>
        </p:spPr>
      </p:pic>
    </p:spTree>
    <p:extLst>
      <p:ext uri="{BB962C8B-B14F-4D97-AF65-F5344CB8AC3E}">
        <p14:creationId xmlns:p14="http://schemas.microsoft.com/office/powerpoint/2010/main" val="155477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3396A3-4508-41F7-9A1A-5D3ABD1B3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Medijska pismenost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9FDB3A0-60DB-4048-9E3A-991B84BE869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hr-HR" dirty="0"/>
              <a:t>Uključuje vještine „pristupa, analize, vrednovanje i stvaranja sadržaja” (Aufderheide, 1992: 3)</a:t>
            </a:r>
          </a:p>
          <a:p>
            <a:r>
              <a:rPr lang="hr-HR" dirty="0"/>
              <a:t>Podrazumijeva da medijski korisnici &gt;</a:t>
            </a:r>
          </a:p>
          <a:p>
            <a:endParaRPr lang="hr-HR" dirty="0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DA73BB96-143E-4A98-835D-6516AB5B20E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dirty="0"/>
              <a:t>imaju pristup</a:t>
            </a:r>
          </a:p>
          <a:p>
            <a:r>
              <a:rPr lang="hr-HR" dirty="0"/>
              <a:t>znaju </a:t>
            </a:r>
            <a:r>
              <a:rPr lang="hr-HR" b="1" dirty="0"/>
              <a:t>vrednovati</a:t>
            </a:r>
            <a:r>
              <a:rPr lang="hr-HR" dirty="0"/>
              <a:t> i kritički </a:t>
            </a:r>
            <a:r>
              <a:rPr lang="hr-HR" b="1" dirty="0"/>
              <a:t>analizirati</a:t>
            </a:r>
            <a:r>
              <a:rPr lang="hr-HR" dirty="0"/>
              <a:t> različite medijske sadržaje kako bi znali </a:t>
            </a:r>
            <a:r>
              <a:rPr lang="hr-HR" b="1" dirty="0"/>
              <a:t>tumačiti poruke </a:t>
            </a:r>
            <a:r>
              <a:rPr lang="hr-HR" dirty="0"/>
              <a:t>(njihovu </a:t>
            </a:r>
            <a:r>
              <a:rPr lang="hr-HR" u="sng" dirty="0"/>
              <a:t>vjerodostojnost, pouzdanost i istinitost</a:t>
            </a:r>
            <a:r>
              <a:rPr lang="hr-HR" dirty="0"/>
              <a:t>)</a:t>
            </a:r>
          </a:p>
          <a:p>
            <a:r>
              <a:rPr lang="hr-HR" dirty="0"/>
              <a:t>razvijaju vlastite medijske sadržaje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8251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2AA935-88F8-4F35-8275-F113E47BD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b="1" dirty="0"/>
              <a:t>Dezinformacije i lažne vijesti</a:t>
            </a:r>
            <a:endParaRPr lang="hr-HR" dirty="0"/>
          </a:p>
        </p:txBody>
      </p:sp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D507E025-7859-437F-BEEC-375CB5D14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hr-HR" dirty="0"/>
              <a:t>Ishodi nastavne jedinice:</a:t>
            </a:r>
          </a:p>
          <a:p>
            <a:pPr marL="68580" indent="0">
              <a:buNone/>
            </a:pPr>
            <a:endParaRPr lang="hr-HR" dirty="0"/>
          </a:p>
          <a:p>
            <a:r>
              <a:rPr lang="hr-HR" dirty="0"/>
              <a:t>razlikovati informacije i dezinformacije</a:t>
            </a:r>
          </a:p>
          <a:p>
            <a:r>
              <a:rPr lang="hr-HR" dirty="0"/>
              <a:t>navesti glavne karakteristike lažnih vijesti</a:t>
            </a:r>
          </a:p>
          <a:p>
            <a:r>
              <a:rPr lang="hr-HR" dirty="0"/>
              <a:t>opisati najmanje jedan primjer lažnih vijesti.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4131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077A647-F068-4F77-8217-308F482F3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Problemska pitanja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D10A6C7-FA7E-4824-AF9E-1613A316E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hr-HR" dirty="0"/>
              <a:t>Promislite li prije nego što podijelite neki sadržaj na društvenim mrežama je li ta informacija točna?</a:t>
            </a:r>
          </a:p>
          <a:p>
            <a:r>
              <a:rPr lang="hr-HR" dirty="0"/>
              <a:t>Koliko lako prenosimo objave naših prijatelja s društvenih mreža bez prethodne provjere?</a:t>
            </a:r>
          </a:p>
          <a:p>
            <a:r>
              <a:rPr lang="hr-HR" dirty="0"/>
              <a:t>Postoji li medij za koji možete reći kako ste sigurni da je istina sve što objave?</a:t>
            </a:r>
          </a:p>
          <a:p>
            <a:r>
              <a:rPr lang="hr-HR" dirty="0"/>
              <a:t>Što možete sami učiniti kako biste bili sigurni da je neka informacija točna?</a:t>
            </a:r>
          </a:p>
          <a:p>
            <a:endParaRPr lang="hr-HR" dirty="0"/>
          </a:p>
        </p:txBody>
      </p:sp>
      <p:pic>
        <p:nvPicPr>
          <p:cNvPr id="4" name="Grafika 3" descr="Glava sa zupčanicima">
            <a:extLst>
              <a:ext uri="{FF2B5EF4-FFF2-40B4-BE49-F238E27FC236}">
                <a16:creationId xmlns:a16="http://schemas.microsoft.com/office/drawing/2014/main" id="{80DE345C-5104-41E2-8C17-37B1992A46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20272" y="1025370"/>
            <a:ext cx="1257737" cy="125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7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3317364-DB64-4596-9A09-41EDDA9D1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Što to zapravo znači?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890A726-BA55-477E-9384-5F0348261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492" y="1844824"/>
            <a:ext cx="6777317" cy="3987805"/>
          </a:xfrm>
        </p:spPr>
        <p:txBody>
          <a:bodyPr/>
          <a:lstStyle/>
          <a:p>
            <a:pPr marL="68580" indent="0">
              <a:buNone/>
            </a:pPr>
            <a:r>
              <a:rPr lang="hr-HR" dirty="0"/>
              <a:t>Možda ste ovih dana vidjeli</a:t>
            </a:r>
          </a:p>
          <a:p>
            <a:pPr marL="68580" indent="0">
              <a:buNone/>
            </a:pPr>
            <a:r>
              <a:rPr lang="hr-HR" dirty="0"/>
              <a:t> na internetu ovu fotografiju uz</a:t>
            </a:r>
          </a:p>
          <a:p>
            <a:pPr marL="68580" indent="0">
              <a:buNone/>
            </a:pPr>
            <a:r>
              <a:rPr lang="hr-HR" dirty="0"/>
              <a:t>tekstualni opis: “Bolnica u Italiji! Zdravstveni radnici!”</a:t>
            </a:r>
          </a:p>
          <a:p>
            <a:endParaRPr lang="hr-HR" dirty="0"/>
          </a:p>
        </p:txBody>
      </p:sp>
      <p:pic>
        <p:nvPicPr>
          <p:cNvPr id="4" name="Grafika 3" descr="Oko">
            <a:extLst>
              <a:ext uri="{FF2B5EF4-FFF2-40B4-BE49-F238E27FC236}">
                <a16:creationId xmlns:a16="http://schemas.microsoft.com/office/drawing/2014/main" id="{836CB68C-8B05-49F7-A1F5-099C0156E7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4208" y="1599164"/>
            <a:ext cx="914400" cy="9144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60EB7CE-78CC-46B0-9220-7F7B85F70E2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30724"/>
            <a:ext cx="5332798" cy="32152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328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67D20B8-8470-4DF4-AC1B-576B83150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/>
              <a:t>Ono nije fotografija iscrpljenih talijanskih liječnika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242DBC0-1802-42CB-8724-6CED70520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r-HR" dirty="0"/>
              <a:t>Objavom se netočno sugerira da su na fotografijama talijanski zdravstveni radnici, iscrpljeni liječenjem pacijenata zaraženih koronavirusom </a:t>
            </a:r>
          </a:p>
          <a:p>
            <a:r>
              <a:rPr lang="hr-HR" dirty="0"/>
              <a:t>Korištenjem servisa za pretragu fotografija </a:t>
            </a:r>
            <a:r>
              <a:rPr lang="hr-HR" u="sng" dirty="0">
                <a:hlinkClick r:id="rId2"/>
              </a:rPr>
              <a:t>RevEye</a:t>
            </a:r>
            <a:r>
              <a:rPr lang="hr-HR" dirty="0"/>
              <a:t>, utvrdili smo da se zapravo radi o starim fotografijama, dostupnima na internetu još od 2015. i 2016. godine. Te su fotografije liječnici objavljivali na Twitteru, podižući svijest o naporima kojima su u svom poslu izloženi, posebno za dugih bolničkih dežurstava.</a:t>
            </a:r>
          </a:p>
          <a:p>
            <a:r>
              <a:rPr lang="hr-HR" dirty="0"/>
              <a:t>U pitanju je akcija potekla iz Meksika, iz bolnice u </a:t>
            </a:r>
            <a:r>
              <a:rPr lang="hr-HR" dirty="0" err="1"/>
              <a:t>Monterreyju</a:t>
            </a:r>
            <a:r>
              <a:rPr lang="hr-HR" dirty="0"/>
              <a:t>, gdje je pacijent uslikao liječnicu stažistkinju kako spava u stolici, naslonjena na pult.                         </a:t>
            </a:r>
          </a:p>
          <a:p>
            <a:pPr marL="68580" indent="0" algn="r">
              <a:buNone/>
            </a:pPr>
            <a:r>
              <a:rPr lang="hr-HR" dirty="0"/>
              <a:t>Izvor: </a:t>
            </a:r>
            <a:r>
              <a:rPr lang="hr-HR" dirty="0" err="1"/>
              <a:t>Faktograf.h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4415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sadržaja 6">
            <a:extLst>
              <a:ext uri="{FF2B5EF4-FFF2-40B4-BE49-F238E27FC236}">
                <a16:creationId xmlns:a16="http://schemas.microsoft.com/office/drawing/2014/main" id="{6B8E5EBF-6C33-4538-9091-475494E10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68580" indent="0">
              <a:buNone/>
            </a:pPr>
            <a:r>
              <a:rPr lang="hr-HR" dirty="0"/>
              <a:t>Ova fotografija samo je kap u moru neprovjerenih informacija, dezinformacija, </a:t>
            </a:r>
          </a:p>
          <a:p>
            <a:pPr marL="68580" indent="0">
              <a:buNone/>
            </a:pPr>
            <a:r>
              <a:rPr lang="hr-HR" dirty="0"/>
              <a:t>teorija zavjere i</a:t>
            </a:r>
          </a:p>
          <a:p>
            <a:pPr marL="68580" indent="0">
              <a:buNone/>
            </a:pPr>
            <a:r>
              <a:rPr lang="hr-HR" dirty="0"/>
              <a:t> upitnih zdravstvenih savjeta koje je potaknula</a:t>
            </a:r>
          </a:p>
          <a:p>
            <a:pPr marL="68580" indent="0">
              <a:buNone/>
            </a:pPr>
            <a:r>
              <a:rPr lang="hr-HR" dirty="0"/>
              <a:t>epidemija novog </a:t>
            </a:r>
            <a:r>
              <a:rPr lang="hr-HR" dirty="0" err="1"/>
              <a:t>koronavirusa</a:t>
            </a:r>
            <a:r>
              <a:rPr lang="hr-HR" dirty="0"/>
              <a:t> </a:t>
            </a:r>
          </a:p>
          <a:p>
            <a:pPr marL="68580" indent="0">
              <a:buNone/>
            </a:pPr>
            <a:r>
              <a:rPr lang="hr-HR" dirty="0"/>
              <a:t>(2019-nCoV).</a:t>
            </a:r>
          </a:p>
          <a:p>
            <a:pPr marL="68580" indent="0">
              <a:buNone/>
            </a:pPr>
            <a:r>
              <a:rPr lang="hr-HR" dirty="0"/>
              <a:t>Ovom, a i mnogima od njih pozabavio se i hrvatski </a:t>
            </a:r>
            <a:r>
              <a:rPr lang="hr-HR" i="1" dirty="0" err="1"/>
              <a:t>fact</a:t>
            </a:r>
            <a:r>
              <a:rPr lang="hr-HR" i="1" dirty="0"/>
              <a:t> </a:t>
            </a:r>
            <a:r>
              <a:rPr lang="hr-HR" i="1" dirty="0" err="1"/>
              <a:t>checking</a:t>
            </a:r>
            <a:r>
              <a:rPr lang="hr-HR" dirty="0"/>
              <a:t> portal </a:t>
            </a:r>
          </a:p>
          <a:p>
            <a:pPr marL="68580" indent="0">
              <a:buNone/>
            </a:pPr>
            <a:r>
              <a:rPr lang="hr-HR" b="1" dirty="0"/>
              <a:t>Faktograf.hr</a:t>
            </a:r>
            <a:endParaRPr lang="hr-HR" dirty="0"/>
          </a:p>
        </p:txBody>
      </p:sp>
      <p:sp>
        <p:nvSpPr>
          <p:cNvPr id="6" name="Naslov 5">
            <a:extLst>
              <a:ext uri="{FF2B5EF4-FFF2-40B4-BE49-F238E27FC236}">
                <a16:creationId xmlns:a16="http://schemas.microsoft.com/office/drawing/2014/main" id="{DB8411B2-C6EA-4A49-BA82-FA9911DD8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833" y="3429000"/>
            <a:ext cx="3304572" cy="1368152"/>
          </a:xfrm>
        </p:spPr>
        <p:txBody>
          <a:bodyPr/>
          <a:lstStyle/>
          <a:p>
            <a:r>
              <a:rPr lang="hr-HR" b="1" dirty="0"/>
              <a:t>Faktograf.hr</a:t>
            </a:r>
          </a:p>
        </p:txBody>
      </p:sp>
      <p:sp>
        <p:nvSpPr>
          <p:cNvPr id="8" name="Rezervirano mjesto teksta 7">
            <a:extLst>
              <a:ext uri="{FF2B5EF4-FFF2-40B4-BE49-F238E27FC236}">
                <a16:creationId xmlns:a16="http://schemas.microsoft.com/office/drawing/2014/main" id="{9672B970-E445-46E1-8EB4-7ED418995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r>
              <a:rPr lang="hr-HR" dirty="0"/>
              <a:t>Evo njihovih savjeta na videu – kako prepoznati lažne vijesti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3324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aktograf_gong_5_koraka">
            <a:hlinkClick r:id="" action="ppaction://media"/>
            <a:extLst>
              <a:ext uri="{FF2B5EF4-FFF2-40B4-BE49-F238E27FC236}">
                <a16:creationId xmlns:a16="http://schemas.microsoft.com/office/drawing/2014/main" id="{5B456E70-DA04-4B5B-A77B-717A61137F0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3586" y="1052736"/>
            <a:ext cx="7552838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8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7067</TotalTime>
  <Words>1216</Words>
  <Application>Microsoft Office PowerPoint</Application>
  <PresentationFormat>Prikaz na zaslonu (4:3)</PresentationFormat>
  <Paragraphs>94</Paragraphs>
  <Slides>23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23</vt:i4>
      </vt:variant>
    </vt:vector>
  </HeadingPairs>
  <TitlesOfParts>
    <vt:vector size="26" baseType="lpstr">
      <vt:lpstr>Century Gothic</vt:lpstr>
      <vt:lpstr>Wingdings 2</vt:lpstr>
      <vt:lpstr>Austin</vt:lpstr>
      <vt:lpstr>Prepoznajte dezinformacije i lažne vijesti</vt:lpstr>
      <vt:lpstr>PowerPoint prezentacija</vt:lpstr>
      <vt:lpstr>Medijska pismenost</vt:lpstr>
      <vt:lpstr>Dezinformacije i lažne vijesti</vt:lpstr>
      <vt:lpstr>Problemska pitanja</vt:lpstr>
      <vt:lpstr>Što to zapravo znači? </vt:lpstr>
      <vt:lpstr>Ono nije fotografija iscrpljenih talijanskih liječnika </vt:lpstr>
      <vt:lpstr>Faktograf.hr</vt:lpstr>
      <vt:lpstr>PowerPoint prezentacija</vt:lpstr>
      <vt:lpstr>Što je to dezinformacija?</vt:lpstr>
      <vt:lpstr>Definicija iz materijala objavljenog u sklopu Dana medijske pismenosti:</vt:lpstr>
      <vt:lpstr>Ne, Greta Thunberg ne traži zabranu kineskih štapića za jelo</vt:lpstr>
      <vt:lpstr>Dezinformacije</vt:lpstr>
      <vt:lpstr>PowerPoint prezentacija</vt:lpstr>
      <vt:lpstr> 3. dani medijske pismenosti  od 30. 3. do 5. 4. 2020.  https://sway.office.com/fQufsFwRaRoCe2HG </vt:lpstr>
      <vt:lpstr>  RADIONICA: Je li ova vijest lažna ili istinita?</vt:lpstr>
      <vt:lpstr>PowerPoint prezentacija</vt:lpstr>
      <vt:lpstr>PowerPoint prezentacija</vt:lpstr>
      <vt:lpstr>Zadatak za kreativce  - prijedlozi</vt:lpstr>
      <vt:lpstr>Primjer stripa: Štetnost lažnih vijesti, učenica Gabriela Juko</vt:lpstr>
      <vt:lpstr>Primjer plakata: Lažne vijesti, učenica Anamarija Kabić</vt:lpstr>
      <vt:lpstr>Budi kao Klopp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Prepoznajte dezinformacije i lažne vijesti</dc:title>
  <dc:creator>Nada Jakovčević</dc:creator>
  <cp:lastModifiedBy>Nada Jakovčević</cp:lastModifiedBy>
  <cp:revision>18</cp:revision>
  <dcterms:created xsi:type="dcterms:W3CDTF">2020-04-15T16:46:36Z</dcterms:created>
  <dcterms:modified xsi:type="dcterms:W3CDTF">2020-04-23T10:11:39Z</dcterms:modified>
</cp:coreProperties>
</file>