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2" r:id="rId4"/>
    <p:sldId id="304" r:id="rId5"/>
    <p:sldId id="259" r:id="rId6"/>
    <p:sldId id="260" r:id="rId7"/>
    <p:sldId id="261" r:id="rId8"/>
    <p:sldId id="329" r:id="rId9"/>
    <p:sldId id="316" r:id="rId10"/>
    <p:sldId id="317" r:id="rId11"/>
    <p:sldId id="315" r:id="rId12"/>
    <p:sldId id="318" r:id="rId13"/>
    <p:sldId id="330" r:id="rId14"/>
    <p:sldId id="262" r:id="rId15"/>
    <p:sldId id="305" r:id="rId16"/>
    <p:sldId id="263" r:id="rId17"/>
    <p:sldId id="306" r:id="rId18"/>
    <p:sldId id="307" r:id="rId19"/>
    <p:sldId id="308" r:id="rId20"/>
    <p:sldId id="309" r:id="rId21"/>
    <p:sldId id="310" r:id="rId22"/>
    <p:sldId id="311" r:id="rId23"/>
    <p:sldId id="319" r:id="rId24"/>
    <p:sldId id="320" r:id="rId25"/>
    <p:sldId id="322" r:id="rId26"/>
    <p:sldId id="321" r:id="rId27"/>
    <p:sldId id="323" r:id="rId28"/>
    <p:sldId id="324" r:id="rId29"/>
    <p:sldId id="312" r:id="rId30"/>
    <p:sldId id="313" r:id="rId31"/>
    <p:sldId id="314" r:id="rId32"/>
    <p:sldId id="326" r:id="rId33"/>
    <p:sldId id="327" r:id="rId34"/>
    <p:sldId id="328" r:id="rId3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Zadana sekcija" id="{7335D275-E2AE-4846-93CB-653DB559E83D}">
          <p14:sldIdLst>
            <p14:sldId id="256"/>
            <p14:sldId id="300"/>
            <p14:sldId id="302"/>
            <p14:sldId id="304"/>
            <p14:sldId id="259"/>
            <p14:sldId id="260"/>
            <p14:sldId id="261"/>
            <p14:sldId id="329"/>
            <p14:sldId id="316"/>
            <p14:sldId id="317"/>
            <p14:sldId id="315"/>
            <p14:sldId id="318"/>
            <p14:sldId id="330"/>
            <p14:sldId id="262"/>
            <p14:sldId id="305"/>
            <p14:sldId id="263"/>
            <p14:sldId id="306"/>
            <p14:sldId id="307"/>
            <p14:sldId id="308"/>
            <p14:sldId id="309"/>
            <p14:sldId id="310"/>
            <p14:sldId id="311"/>
            <p14:sldId id="319"/>
            <p14:sldId id="320"/>
            <p14:sldId id="322"/>
            <p14:sldId id="321"/>
            <p14:sldId id="323"/>
            <p14:sldId id="324"/>
            <p14:sldId id="312"/>
            <p14:sldId id="313"/>
            <p14:sldId id="314"/>
            <p14:sldId id="326"/>
            <p14:sldId id="327"/>
            <p14:sldId id="3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7" autoAdjust="0"/>
    <p:restoredTop sz="94660"/>
  </p:normalViewPr>
  <p:slideViewPr>
    <p:cSldViewPr snapToGrid="0">
      <p:cViewPr varScale="1">
        <p:scale>
          <a:sx n="92" d="100"/>
          <a:sy n="92" d="100"/>
        </p:scale>
        <p:origin x="86"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13BBA4-EBAA-4832-B591-124B8C4E6A8D}"/>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88BE3D4C-D847-4C9D-BA50-2F235EDD64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ECF385C9-3D0A-4D7C-9E56-9B1CEE249502}"/>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5" name="Rezervirano mjesto podnožja 4">
            <a:extLst>
              <a:ext uri="{FF2B5EF4-FFF2-40B4-BE49-F238E27FC236}">
                <a16:creationId xmlns:a16="http://schemas.microsoft.com/office/drawing/2014/main" id="{B520CC7F-162E-4295-B110-A28705AC7F4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05320B6-3C59-4BE7-933F-0F0CF96C080A}"/>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30014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99A88A-460A-41CA-9588-F0342873DE0C}"/>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FD3238B4-9EDB-4515-BB1A-7D59ED00B1BA}"/>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B354D09-3519-49BB-B32E-132D731F2CF4}"/>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5" name="Rezervirano mjesto podnožja 4">
            <a:extLst>
              <a:ext uri="{FF2B5EF4-FFF2-40B4-BE49-F238E27FC236}">
                <a16:creationId xmlns:a16="http://schemas.microsoft.com/office/drawing/2014/main" id="{D8807CCB-5D48-4A76-BA4B-D34AC1AB783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D68D4CA-5495-48EE-9864-8AB5B8E8C6E6}"/>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14220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D86B52E5-9662-4159-8778-5F210A5DBABD}"/>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993D9E79-122A-49E6-BB70-34838D7DDD7C}"/>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C725007-2929-41DA-B9E7-85ECEC2D1E37}"/>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5" name="Rezervirano mjesto podnožja 4">
            <a:extLst>
              <a:ext uri="{FF2B5EF4-FFF2-40B4-BE49-F238E27FC236}">
                <a16:creationId xmlns:a16="http://schemas.microsoft.com/office/drawing/2014/main" id="{D6EE3D0C-2AD7-4D92-AA97-F6D9828B1CC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1EAD099-5005-49A6-862A-E48703208196}"/>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230588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876224-61A7-4FE2-AABB-6FD0565AFACE}"/>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76DCC827-38AD-45C3-84FC-350204574BA9}"/>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5FA000B0-BBBF-46E9-B36F-148D6BBFB41E}"/>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5" name="Rezervirano mjesto podnožja 4">
            <a:extLst>
              <a:ext uri="{FF2B5EF4-FFF2-40B4-BE49-F238E27FC236}">
                <a16:creationId xmlns:a16="http://schemas.microsoft.com/office/drawing/2014/main" id="{693FFCC6-7CE4-4DF9-B1DD-D5F1CFDA756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653D0F98-6B75-4257-85CA-03FC932E6EE3}"/>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290928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ADE98F-5062-4285-A4DD-50533472BA12}"/>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2EDF8ECE-735C-48D6-9979-4C44ACADB1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0BE24790-9C58-460C-8F58-F7803593CDD3}"/>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5" name="Rezervirano mjesto podnožja 4">
            <a:extLst>
              <a:ext uri="{FF2B5EF4-FFF2-40B4-BE49-F238E27FC236}">
                <a16:creationId xmlns:a16="http://schemas.microsoft.com/office/drawing/2014/main" id="{CCD530CB-517D-421A-BC99-948632310F7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AB7C82F-FEF3-46E9-969F-3DBA1EFFD7F6}"/>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171079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ED21B8-692D-40F5-A6D0-423B868852C2}"/>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BAA71F1C-0FE5-4208-B8AC-7C4219F8072A}"/>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7AE9DCEF-6773-47D5-9A05-A8FFF7555907}"/>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93543029-FA98-45C6-9B39-4A60CD92164A}"/>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6" name="Rezervirano mjesto podnožja 5">
            <a:extLst>
              <a:ext uri="{FF2B5EF4-FFF2-40B4-BE49-F238E27FC236}">
                <a16:creationId xmlns:a16="http://schemas.microsoft.com/office/drawing/2014/main" id="{12B29E02-BB6F-4387-A072-ABA6332CBB9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5D879D04-C550-4981-9533-C1D049C1A0E2}"/>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405441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0894D2-6D9C-4266-9F9E-705ECFFE7313}"/>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E84441DA-697B-472C-A262-D31340448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C3BFB889-BF38-48C9-B207-6595321FADF2}"/>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D691E19B-EFF0-407A-98B2-CC1A60A80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45A4F48E-A603-4ACD-B097-6ACDF20F387A}"/>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7BA82FFF-C79F-4899-AAAE-05324A3F665F}"/>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8" name="Rezervirano mjesto podnožja 7">
            <a:extLst>
              <a:ext uri="{FF2B5EF4-FFF2-40B4-BE49-F238E27FC236}">
                <a16:creationId xmlns:a16="http://schemas.microsoft.com/office/drawing/2014/main" id="{A8F06ED6-6883-48D2-A4F2-AA3A4A0F2F61}"/>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213C2347-736D-4603-BCA0-9B9A5B6F9692}"/>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3741305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6AF474-057F-415A-8A82-47169F338026}"/>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62C3B1D5-530B-41E7-B666-2353E3C82614}"/>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4" name="Rezervirano mjesto podnožja 3">
            <a:extLst>
              <a:ext uri="{FF2B5EF4-FFF2-40B4-BE49-F238E27FC236}">
                <a16:creationId xmlns:a16="http://schemas.microsoft.com/office/drawing/2014/main" id="{BB2076A5-EEA6-46BE-B5E4-BA890343D407}"/>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79D72029-2F95-44E6-92BB-71FEF390133D}"/>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283118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84AD793C-49C0-4CA4-9B28-023D46A9F041}"/>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3" name="Rezervirano mjesto podnožja 2">
            <a:extLst>
              <a:ext uri="{FF2B5EF4-FFF2-40B4-BE49-F238E27FC236}">
                <a16:creationId xmlns:a16="http://schemas.microsoft.com/office/drawing/2014/main" id="{87ED64F5-D3DB-491A-9021-B7D0C45E1B91}"/>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1EBBBC3D-BC15-49AE-B0A5-6E564272536B}"/>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145130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443CDB-0737-4C16-8EBF-AFF6D7135EF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A5DBD095-AB49-41ED-8638-22C566808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5B2C4018-D6A5-459B-8EE3-F8BDA89A3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B04831DE-FAB1-4A72-AB11-88D1A33BB93B}"/>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6" name="Rezervirano mjesto podnožja 5">
            <a:extLst>
              <a:ext uri="{FF2B5EF4-FFF2-40B4-BE49-F238E27FC236}">
                <a16:creationId xmlns:a16="http://schemas.microsoft.com/office/drawing/2014/main" id="{B87EA5F0-2DBE-4FD3-913C-C485AF373AB9}"/>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0BF1714-56EF-4B67-8D84-6945FAAB2FFE}"/>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9196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99EB61-EB9D-48D3-A2A7-52326E424E7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9012A945-A5F8-4E91-8218-F3F510BAF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E303BD97-84A2-4EBD-8443-582A0613C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B2719064-5E67-4AB8-BDC8-68C7AB02F9DC}"/>
              </a:ext>
            </a:extLst>
          </p:cNvPr>
          <p:cNvSpPr>
            <a:spLocks noGrp="1"/>
          </p:cNvSpPr>
          <p:nvPr>
            <p:ph type="dt" sz="half" idx="10"/>
          </p:nvPr>
        </p:nvSpPr>
        <p:spPr/>
        <p:txBody>
          <a:bodyPr/>
          <a:lstStyle/>
          <a:p>
            <a:fld id="{E7490303-692E-4919-BAD9-911520DA52AB}" type="datetimeFigureOut">
              <a:rPr lang="hr-HR" smtClean="0"/>
              <a:t>21.4.2020.</a:t>
            </a:fld>
            <a:endParaRPr lang="hr-HR"/>
          </a:p>
        </p:txBody>
      </p:sp>
      <p:sp>
        <p:nvSpPr>
          <p:cNvPr id="6" name="Rezervirano mjesto podnožja 5">
            <a:extLst>
              <a:ext uri="{FF2B5EF4-FFF2-40B4-BE49-F238E27FC236}">
                <a16:creationId xmlns:a16="http://schemas.microsoft.com/office/drawing/2014/main" id="{7B853360-BC2A-48CD-BDEF-CCAAB1983DB9}"/>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73D05D75-108B-4C03-B5A9-7C21BECFA362}"/>
              </a:ext>
            </a:extLst>
          </p:cNvPr>
          <p:cNvSpPr>
            <a:spLocks noGrp="1"/>
          </p:cNvSpPr>
          <p:nvPr>
            <p:ph type="sldNum" sz="quarter" idx="12"/>
          </p:nvPr>
        </p:nvSpPr>
        <p:spPr/>
        <p:txBody>
          <a:bodyPr/>
          <a:lstStyle/>
          <a:p>
            <a:fld id="{FD2BCA3D-8258-4DBB-AE13-AD1F24D44F88}" type="slidenum">
              <a:rPr lang="hr-HR" smtClean="0"/>
              <a:t>‹#›</a:t>
            </a:fld>
            <a:endParaRPr lang="hr-HR"/>
          </a:p>
        </p:txBody>
      </p:sp>
    </p:spTree>
    <p:extLst>
      <p:ext uri="{BB962C8B-B14F-4D97-AF65-F5344CB8AC3E}">
        <p14:creationId xmlns:p14="http://schemas.microsoft.com/office/powerpoint/2010/main" val="196636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9A5A1085-0B8D-4F40-A2A6-FE087CA9A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F9279BED-9F24-49EF-BF7A-965C7AC4A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45E013E-194D-41B8-9FC0-909A9ED0D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90303-692E-4919-BAD9-911520DA52AB}" type="datetimeFigureOut">
              <a:rPr lang="hr-HR" smtClean="0"/>
              <a:t>21.4.2020.</a:t>
            </a:fld>
            <a:endParaRPr lang="hr-HR"/>
          </a:p>
        </p:txBody>
      </p:sp>
      <p:sp>
        <p:nvSpPr>
          <p:cNvPr id="5" name="Rezervirano mjesto podnožja 4">
            <a:extLst>
              <a:ext uri="{FF2B5EF4-FFF2-40B4-BE49-F238E27FC236}">
                <a16:creationId xmlns:a16="http://schemas.microsoft.com/office/drawing/2014/main" id="{E3D2B607-7F89-4219-8CDC-730D26D5B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97D8C91C-A521-4B57-AA67-F484EA215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BCA3D-8258-4DBB-AE13-AD1F24D44F88}" type="slidenum">
              <a:rPr lang="hr-HR" smtClean="0"/>
              <a:t>‹#›</a:t>
            </a:fld>
            <a:endParaRPr lang="hr-HR"/>
          </a:p>
        </p:txBody>
      </p:sp>
    </p:spTree>
    <p:extLst>
      <p:ext uri="{BB962C8B-B14F-4D97-AF65-F5344CB8AC3E}">
        <p14:creationId xmlns:p14="http://schemas.microsoft.com/office/powerpoint/2010/main" val="521478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jskapismenost.hr/klikbejt-varke-necete-vjerovati-kako-cete-se-osjecati-kada-prodete-ovaj-zadatak/"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medium.com/zerone-magazine/you-wont-believe-how-these-9-shocking-clickbaits-work-number-8-is-a-killer-4cb2ceded8b6"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dijskapismenost.hr/informacije-o-clickbait-clancima-i-vjezbe-koje-mozete-raditi-s-dje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s://www.skolskiportal.hr/kolumne/klikolovke-kao-domaca-zadaca/"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oredpanda.com/stop-clickbaitfacebook/?utm_source=google&amp;utm_medium=organic&amp;utm_campaign=organic"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voda, zmaj, različito, letenje&#10;&#10;Opis je automatski generiran">
            <a:extLst>
              <a:ext uri="{FF2B5EF4-FFF2-40B4-BE49-F238E27FC236}">
                <a16:creationId xmlns:a16="http://schemas.microsoft.com/office/drawing/2014/main" id="{891BD57C-B72B-4554-9D14-6573F45189A5}"/>
              </a:ext>
            </a:extLst>
          </p:cNvPr>
          <p:cNvPicPr>
            <a:picLocks noChangeAspect="1"/>
          </p:cNvPicPr>
          <p:nvPr/>
        </p:nvPicPr>
        <p:blipFill rotWithShape="1">
          <a:blip r:embed="rId2">
            <a:extLst>
              <a:ext uri="{28A0092B-C50C-407E-A947-70E740481C1C}">
                <a14:useLocalDpi xmlns:a14="http://schemas.microsoft.com/office/drawing/2010/main" val="0"/>
              </a:ext>
            </a:extLst>
          </a:blip>
          <a:srcRect l="5513" t="9091" r="22669" b="-1"/>
          <a:stretch/>
        </p:blipFill>
        <p:spPr>
          <a:xfrm>
            <a:off x="3523488" y="10"/>
            <a:ext cx="8668512" cy="6857990"/>
          </a:xfrm>
          <a:prstGeom prst="rect">
            <a:avLst/>
          </a:prstGeom>
        </p:spPr>
      </p:pic>
      <p:sp>
        <p:nvSpPr>
          <p:cNvPr id="28" name="Rectangle 2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E324A83B-AD61-4DF8-BDE7-868866056639}"/>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hr-HR" sz="3700" b="1" cap="all" dirty="0"/>
              <a:t>Nećete vjerovati koliko će se povećati VAŠA medijska pismenost kada POGLEDATE ovo!</a:t>
            </a:r>
            <a:endParaRPr lang="en-US" sz="3700" b="1" dirty="0"/>
          </a:p>
        </p:txBody>
      </p:sp>
      <p:sp>
        <p:nvSpPr>
          <p:cNvPr id="3" name="Podnaslov 2">
            <a:extLst>
              <a:ext uri="{FF2B5EF4-FFF2-40B4-BE49-F238E27FC236}">
                <a16:creationId xmlns:a16="http://schemas.microsoft.com/office/drawing/2014/main" id="{199D2D73-EEDC-454B-AC9E-BF62FB3EFFF7}"/>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gn="l"/>
            <a:endParaRPr lang="en-US" sz="2000"/>
          </a:p>
          <a:p>
            <a:pPr indent="-228600" algn="l">
              <a:buFont typeface="Arial" panose="020B0604020202020204" pitchFamily="34" charset="0"/>
              <a:buChar char="•"/>
            </a:pPr>
            <a:endParaRPr lang="en-US" sz="2000"/>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4412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7421FA-23A1-41F1-AE1C-10DAA3068D46}"/>
              </a:ext>
            </a:extLst>
          </p:cNvPr>
          <p:cNvSpPr>
            <a:spLocks noGrp="1"/>
          </p:cNvSpPr>
          <p:nvPr>
            <p:ph type="title"/>
          </p:nvPr>
        </p:nvSpPr>
        <p:spPr/>
        <p:txBody>
          <a:bodyPr/>
          <a:lstStyle/>
          <a:p>
            <a:r>
              <a:rPr lang="hr-HR" b="1" dirty="0"/>
              <a:t>Kako se osjećate kad u članku ne pročitate što ste očekivali?</a:t>
            </a:r>
          </a:p>
        </p:txBody>
      </p:sp>
      <p:pic>
        <p:nvPicPr>
          <p:cNvPr id="5" name="Rezervirano mjesto sadržaja 4" descr="Slika na kojoj se prikazuje crtež&#10;&#10;Opis je automatski generiran">
            <a:extLst>
              <a:ext uri="{FF2B5EF4-FFF2-40B4-BE49-F238E27FC236}">
                <a16:creationId xmlns:a16="http://schemas.microsoft.com/office/drawing/2014/main" id="{D674093F-8117-4D08-A6F1-47CC91034F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366" y="1774517"/>
            <a:ext cx="4415593" cy="3427157"/>
          </a:xfrm>
        </p:spPr>
      </p:pic>
      <p:pic>
        <p:nvPicPr>
          <p:cNvPr id="6" name="Slika 5">
            <a:extLst>
              <a:ext uri="{FF2B5EF4-FFF2-40B4-BE49-F238E27FC236}">
                <a16:creationId xmlns:a16="http://schemas.microsoft.com/office/drawing/2014/main" id="{8568F04C-6082-4F41-AF5D-2D326944C98B}"/>
              </a:ext>
            </a:extLst>
          </p:cNvPr>
          <p:cNvPicPr>
            <a:picLocks noChangeAspect="1"/>
          </p:cNvPicPr>
          <p:nvPr/>
        </p:nvPicPr>
        <p:blipFill>
          <a:blip r:embed="rId3"/>
          <a:stretch>
            <a:fillRect/>
          </a:stretch>
        </p:blipFill>
        <p:spPr>
          <a:xfrm rot="649667">
            <a:off x="8693752" y="1313495"/>
            <a:ext cx="2485593" cy="3376655"/>
          </a:xfrm>
          <a:prstGeom prst="rect">
            <a:avLst/>
          </a:prstGeom>
        </p:spPr>
      </p:pic>
      <p:sp>
        <p:nvSpPr>
          <p:cNvPr id="7" name="TekstniOkvir 6">
            <a:extLst>
              <a:ext uri="{FF2B5EF4-FFF2-40B4-BE49-F238E27FC236}">
                <a16:creationId xmlns:a16="http://schemas.microsoft.com/office/drawing/2014/main" id="{642E99BB-8D4B-4498-8678-5521AAF76D24}"/>
              </a:ext>
            </a:extLst>
          </p:cNvPr>
          <p:cNvSpPr txBox="1"/>
          <p:nvPr/>
        </p:nvSpPr>
        <p:spPr>
          <a:xfrm>
            <a:off x="5101936" y="1908752"/>
            <a:ext cx="2358737" cy="2400657"/>
          </a:xfrm>
          <a:prstGeom prst="rect">
            <a:avLst/>
          </a:prstGeom>
          <a:noFill/>
        </p:spPr>
        <p:txBody>
          <a:bodyPr wrap="square" rtlCol="0">
            <a:spAutoFit/>
          </a:bodyPr>
          <a:lstStyle/>
          <a:p>
            <a:r>
              <a:rPr lang="hr-HR" sz="3000" dirty="0"/>
              <a:t>razočarano</a:t>
            </a:r>
          </a:p>
          <a:p>
            <a:endParaRPr lang="hr-HR" sz="3000" dirty="0"/>
          </a:p>
          <a:p>
            <a:r>
              <a:rPr lang="hr-HR" sz="3000" dirty="0"/>
              <a:t>ljuto</a:t>
            </a:r>
          </a:p>
          <a:p>
            <a:endParaRPr lang="hr-HR" sz="3000" dirty="0"/>
          </a:p>
          <a:p>
            <a:r>
              <a:rPr lang="hr-HR" sz="3000" dirty="0"/>
              <a:t>prevareno</a:t>
            </a:r>
          </a:p>
        </p:txBody>
      </p:sp>
      <p:sp>
        <p:nvSpPr>
          <p:cNvPr id="10" name="Pravokutnik 9">
            <a:extLst>
              <a:ext uri="{FF2B5EF4-FFF2-40B4-BE49-F238E27FC236}">
                <a16:creationId xmlns:a16="http://schemas.microsoft.com/office/drawing/2014/main" id="{12EE8FE7-42B1-481A-AA2E-AF1278F6A77D}"/>
              </a:ext>
            </a:extLst>
          </p:cNvPr>
          <p:cNvSpPr/>
          <p:nvPr/>
        </p:nvSpPr>
        <p:spPr>
          <a:xfrm>
            <a:off x="235923" y="5503529"/>
            <a:ext cx="9146453" cy="830997"/>
          </a:xfrm>
          <a:prstGeom prst="rect">
            <a:avLst/>
          </a:prstGeom>
        </p:spPr>
        <p:txBody>
          <a:bodyPr wrap="square">
            <a:spAutoFit/>
          </a:bodyPr>
          <a:lstStyle/>
          <a:p>
            <a:r>
              <a:rPr lang="hr-HR" sz="2400" dirty="0"/>
              <a:t>S druge strane, </a:t>
            </a:r>
            <a:r>
              <a:rPr lang="hr-HR" sz="2400" dirty="0" err="1"/>
              <a:t>clickbait</a:t>
            </a:r>
            <a:r>
              <a:rPr lang="hr-HR" sz="2400" dirty="0"/>
              <a:t> vijesti mogu povećati interes prema novinskim člancima općenito, a čitateljima mogu biti zabavne i opuštajuće.</a:t>
            </a:r>
          </a:p>
        </p:txBody>
      </p:sp>
    </p:spTree>
    <p:extLst>
      <p:ext uri="{BB962C8B-B14F-4D97-AF65-F5344CB8AC3E}">
        <p14:creationId xmlns:p14="http://schemas.microsoft.com/office/powerpoint/2010/main" val="28168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2C4CEA04-C8DC-4EDF-BDAF-63FD4E9246B3}"/>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marL="228600" lvl="0" indent="-228600" algn="r"/>
            <a:r>
              <a:rPr lang="en-US" sz="4200" b="1" kern="1200" dirty="0">
                <a:solidFill>
                  <a:schemeClr val="tx1"/>
                </a:solidFill>
                <a:latin typeface="+mj-lt"/>
                <a:ea typeface="+mj-ea"/>
                <a:cs typeface="+mj-cs"/>
              </a:rPr>
              <a:t>ČEMU SLUŽE CLICKBAITOVI?</a:t>
            </a:r>
            <a:br>
              <a:rPr lang="en-US" sz="4200" b="1" kern="1200" dirty="0">
                <a:solidFill>
                  <a:schemeClr val="tx1"/>
                </a:solidFill>
                <a:latin typeface="+mj-lt"/>
                <a:ea typeface="+mj-ea"/>
                <a:cs typeface="+mj-cs"/>
              </a:rPr>
            </a:br>
            <a:endParaRPr lang="en-US" sz="4200" b="1" kern="1200" dirty="0">
              <a:solidFill>
                <a:schemeClr val="tx1"/>
              </a:solidFill>
              <a:latin typeface="+mj-lt"/>
              <a:ea typeface="+mj-ea"/>
              <a:cs typeface="+mj-cs"/>
            </a:endParaRPr>
          </a:p>
        </p:txBody>
      </p:sp>
      <p:sp>
        <p:nvSpPr>
          <p:cNvPr id="23" name="Oval 2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63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na kojoj se prikazuje tekst&#10;&#10;Opis je automatski generiran">
            <a:extLst>
              <a:ext uri="{FF2B5EF4-FFF2-40B4-BE49-F238E27FC236}">
                <a16:creationId xmlns:a16="http://schemas.microsoft.com/office/drawing/2014/main" id="{4C264E3F-ADDE-4093-8AB8-45F78A16168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8883" r="18881" b="-1"/>
          <a:stretch/>
        </p:blipFill>
        <p:spPr>
          <a:xfrm>
            <a:off x="5797543" y="10"/>
            <a:ext cx="6394152" cy="6857990"/>
          </a:xfrm>
          <a:prstGeom prst="rect">
            <a:avLst/>
          </a:prstGeom>
        </p:spPr>
      </p:pic>
      <p:pic>
        <p:nvPicPr>
          <p:cNvPr id="14"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Rezervirano mjesto sadržaja 2">
            <a:extLst>
              <a:ext uri="{FF2B5EF4-FFF2-40B4-BE49-F238E27FC236}">
                <a16:creationId xmlns:a16="http://schemas.microsoft.com/office/drawing/2014/main" id="{BF37DA2A-110E-4E0C-9908-7614BBBC8B6B}"/>
              </a:ext>
            </a:extLst>
          </p:cNvPr>
          <p:cNvSpPr>
            <a:spLocks noGrp="1"/>
          </p:cNvSpPr>
          <p:nvPr>
            <p:ph idx="1"/>
          </p:nvPr>
        </p:nvSpPr>
        <p:spPr>
          <a:xfrm>
            <a:off x="804997" y="1082351"/>
            <a:ext cx="4992241" cy="4978622"/>
          </a:xfrm>
        </p:spPr>
        <p:txBody>
          <a:bodyPr anchor="ctr">
            <a:normAutofit/>
          </a:bodyPr>
          <a:lstStyle/>
          <a:p>
            <a:r>
              <a:rPr lang="hr-HR" sz="2400" dirty="0">
                <a:solidFill>
                  <a:srgbClr val="000000"/>
                </a:solidFill>
              </a:rPr>
              <a:t>portali žele povećati broj čitatelja</a:t>
            </a:r>
          </a:p>
          <a:p>
            <a:r>
              <a:rPr lang="hr-HR" sz="2400" dirty="0">
                <a:solidFill>
                  <a:srgbClr val="000000"/>
                </a:solidFill>
              </a:rPr>
              <a:t>oni privlače oglašivače na temelju broja klikova na njihove članke i učitavanja stranica</a:t>
            </a:r>
          </a:p>
          <a:p>
            <a:r>
              <a:rPr lang="hr-HR" sz="2400" dirty="0">
                <a:solidFill>
                  <a:srgbClr val="000000"/>
                </a:solidFill>
              </a:rPr>
              <a:t>za većinu portala oglašavanje je najvažniji ili jedini izvor prihoda</a:t>
            </a:r>
          </a:p>
          <a:p>
            <a:r>
              <a:rPr lang="hr-HR" sz="2400" b="1" dirty="0"/>
              <a:t>clickbait koristi elementarne psihološke trikove</a:t>
            </a:r>
            <a:r>
              <a:rPr lang="hr-HR" sz="2400" dirty="0"/>
              <a:t> (podilazi tvojim nagonima) kako bi te namamili da dođeš na stranicu i svojim klikom nahraniš njezin </a:t>
            </a:r>
            <a:r>
              <a:rPr lang="hr-HR" sz="2400" b="1" dirty="0"/>
              <a:t>brojač posjeta</a:t>
            </a:r>
            <a:endParaRPr lang="hr-HR" sz="2400" dirty="0">
              <a:solidFill>
                <a:srgbClr val="000000"/>
              </a:solidFill>
            </a:endParaRPr>
          </a:p>
        </p:txBody>
      </p:sp>
    </p:spTree>
    <p:extLst>
      <p:ext uri="{BB962C8B-B14F-4D97-AF65-F5344CB8AC3E}">
        <p14:creationId xmlns:p14="http://schemas.microsoft.com/office/powerpoint/2010/main" val="137167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933DAE-4AF1-4F03-985F-D3CABB1C22EE}"/>
              </a:ext>
            </a:extLst>
          </p:cNvPr>
          <p:cNvSpPr>
            <a:spLocks noGrp="1"/>
          </p:cNvSpPr>
          <p:nvPr>
            <p:ph type="title"/>
          </p:nvPr>
        </p:nvSpPr>
        <p:spPr>
          <a:xfrm>
            <a:off x="838200" y="365125"/>
            <a:ext cx="10515600" cy="736331"/>
          </a:xfrm>
        </p:spPr>
        <p:txBody>
          <a:bodyPr/>
          <a:lstStyle/>
          <a:p>
            <a:r>
              <a:rPr lang="hr-HR" b="1" dirty="0"/>
              <a:t>KAKO PREPOZNATI RADI LI SE O CLICKBAITU</a:t>
            </a:r>
          </a:p>
        </p:txBody>
      </p:sp>
      <p:pic>
        <p:nvPicPr>
          <p:cNvPr id="6" name="Slika 5">
            <a:extLst>
              <a:ext uri="{FF2B5EF4-FFF2-40B4-BE49-F238E27FC236}">
                <a16:creationId xmlns:a16="http://schemas.microsoft.com/office/drawing/2014/main" id="{747BAAAE-8499-4E77-8F7A-F6FD9B09F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44497">
            <a:off x="7751618" y="2337891"/>
            <a:ext cx="4350326" cy="4350326"/>
          </a:xfrm>
          <a:prstGeom prst="rect">
            <a:avLst/>
          </a:prstGeom>
        </p:spPr>
      </p:pic>
      <p:sp>
        <p:nvSpPr>
          <p:cNvPr id="4" name="Rectangle 1">
            <a:extLst>
              <a:ext uri="{FF2B5EF4-FFF2-40B4-BE49-F238E27FC236}">
                <a16:creationId xmlns:a16="http://schemas.microsoft.com/office/drawing/2014/main" id="{52E6CD6A-12B4-4AA5-965B-32A0AC124831}"/>
              </a:ext>
            </a:extLst>
          </p:cNvPr>
          <p:cNvSpPr>
            <a:spLocks noGrp="1" noChangeArrowheads="1"/>
          </p:cNvSpPr>
          <p:nvPr>
            <p:ph idx="1"/>
          </p:nvPr>
        </p:nvSpPr>
        <p:spPr bwMode="auto">
          <a:xfrm>
            <a:off x="141316" y="1292861"/>
            <a:ext cx="11823157"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Na jednom od popularnih portala </a:t>
            </a:r>
            <a:r>
              <a:rPr kumimoji="0" lang="sr-Latn-RS" altLang="sr-Latn-RS" sz="2000" b="1" i="0" u="none" strike="noStrike" cap="none" normalizeH="0" baseline="0" dirty="0">
                <a:ln>
                  <a:noFill/>
                </a:ln>
                <a:solidFill>
                  <a:schemeClr val="tx1"/>
                </a:solidFill>
                <a:effectLst/>
                <a:latin typeface="+mn-lt"/>
              </a:rPr>
              <a:t>odaberite naslov koji vam djeluje jako zanimljivo </a:t>
            </a:r>
            <a:r>
              <a:rPr kumimoji="0" lang="sr-Latn-RS" altLang="sr-Latn-RS" sz="2000" b="0" i="0" u="none" strike="noStrike" cap="none" normalizeH="0" baseline="0" dirty="0">
                <a:ln>
                  <a:noFill/>
                </a:ln>
                <a:solidFill>
                  <a:schemeClr val="tx1"/>
                </a:solidFill>
                <a:effectLst/>
                <a:latin typeface="+mn-lt"/>
              </a:rPr>
              <a:t> i koristi riječi i rečenice poput: senzacionalno, ovome se nije nadala, nevjerojatno, ovo je nevjerojatno, nećete vjerovati i</a:t>
            </a:r>
            <a:r>
              <a:rPr kumimoji="0" lang="sr-Latn-RS" altLang="sr-Latn-RS" sz="2000" b="0" i="0" u="none" strike="noStrike" cap="none" normalizeH="0" dirty="0">
                <a:ln>
                  <a:noFill/>
                </a:ln>
                <a:solidFill>
                  <a:schemeClr val="tx1"/>
                </a:solidFill>
                <a:effectLst/>
                <a:latin typeface="+mn-lt"/>
              </a:rPr>
              <a:t> </a:t>
            </a:r>
            <a:r>
              <a:rPr kumimoji="0" lang="sr-Latn-RS" altLang="sr-Latn-RS" sz="2000" b="0" i="0" u="none" strike="noStrike" cap="none" normalizeH="0" baseline="0" dirty="0">
                <a:ln>
                  <a:noFill/>
                </a:ln>
                <a:solidFill>
                  <a:schemeClr val="tx1"/>
                </a:solidFill>
                <a:effectLst/>
                <a:latin typeface="+mn-lt"/>
              </a:rPr>
              <a:t>slično.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1. Ima li ta objava odgovore na novinarska pitanja: tko, što, kada, gdje, zašto i kako?</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2. Tko je autor objave?</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3. Možete li prepoznati izvore informacija u objavi?</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4. U kakvoj je vezi naslov sa sadržajem teksta?</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5. Promovira li objava neki proizvod?</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6. Je li ovo prvi put da ste primijetili ovakav naslov?</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7. O kojoj se temi radi?</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8. Ako su navedeni neki podaci mogu li se provjeriti?</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9. Je li uz objavu objavljena i fotografija?</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10. Biste li kliknuli ponovno?</a:t>
            </a: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2000" b="0" i="0" u="none" strike="noStrike" cap="none" normalizeH="0" baseline="0" dirty="0">
                <a:ln>
                  <a:noFill/>
                </a:ln>
                <a:solidFill>
                  <a:schemeClr val="tx1"/>
                </a:solidFill>
                <a:effectLst/>
                <a:latin typeface="+mn-lt"/>
              </a:rPr>
              <a:t>11. Kako ste se osjećali nakon što ste kliknuli i pročitali cijelu objavu?</a:t>
            </a:r>
          </a:p>
          <a:p>
            <a:pPr marL="0" marR="0" lvl="0" indent="0" algn="l" defTabSz="914400" rtl="0" eaLnBrk="0" fontAlgn="base" latinLnBrk="0" hangingPunct="0">
              <a:lnSpc>
                <a:spcPct val="100000"/>
              </a:lnSpc>
              <a:spcBef>
                <a:spcPct val="0"/>
              </a:spcBef>
              <a:spcAft>
                <a:spcPct val="0"/>
              </a:spcAft>
              <a:buClrTx/>
              <a:buSzTx/>
              <a:buFontTx/>
              <a:buNone/>
              <a:tabLst/>
            </a:pPr>
            <a:r>
              <a:rPr lang="sr-Latn-RS" altLang="sr-Latn-RS" sz="2000" dirty="0">
                <a:latin typeface="+mn-lt"/>
              </a:rPr>
              <a:t>12. Je li članak potpisan?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800" b="0" i="0" u="none" strike="noStrike" cap="none" normalizeH="0" baseline="0" dirty="0">
              <a:ln>
                <a:noFill/>
              </a:ln>
              <a:solidFill>
                <a:schemeClr val="tx1"/>
              </a:solidFill>
              <a:effectLst/>
              <a:latin typeface="+mn-lt"/>
            </a:endParaRPr>
          </a:p>
          <a:p>
            <a:pPr marL="0" lvl="0" indent="0">
              <a:lnSpc>
                <a:spcPct val="100000"/>
              </a:lnSpc>
              <a:buNone/>
            </a:pPr>
            <a:r>
              <a:rPr lang="sr-Latn-RS" altLang="sr-Latn-RS" sz="1400" dirty="0">
                <a:latin typeface="+mn-lt"/>
              </a:rPr>
              <a:t>Izvor: </a:t>
            </a:r>
            <a:r>
              <a:rPr lang="en-GB" sz="1400" dirty="0">
                <a:latin typeface="+mn-lt"/>
                <a:hlinkClick r:id="rId3"/>
              </a:rPr>
              <a:t>https://www.medijskapismenost.hr/klikbejt-varke-necete-vjerovati-kako-cete-se-osjecati-kada-prodete-ovaj-zadatak/</a:t>
            </a:r>
            <a:endParaRPr lang="sr-Latn-RS" altLang="sr-Latn-RS" sz="14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RS" altLang="sr-Latn-R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601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92AAE609-C327-4952-BB48-254E9015A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13"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Naslov 1">
            <a:extLst>
              <a:ext uri="{FF2B5EF4-FFF2-40B4-BE49-F238E27FC236}">
                <a16:creationId xmlns:a16="http://schemas.microsoft.com/office/drawing/2014/main" id="{9286897A-394B-48F5-9D77-B88E5ECAF0BF}"/>
              </a:ext>
            </a:extLst>
          </p:cNvPr>
          <p:cNvSpPr>
            <a:spLocks noGrp="1"/>
          </p:cNvSpPr>
          <p:nvPr>
            <p:ph type="title"/>
          </p:nvPr>
        </p:nvSpPr>
        <p:spPr>
          <a:xfrm>
            <a:off x="539414" y="1270007"/>
            <a:ext cx="5845097" cy="4317987"/>
          </a:xfrm>
        </p:spPr>
        <p:txBody>
          <a:bodyPr vert="horz" lIns="91440" tIns="45720" rIns="91440" bIns="45720" rtlCol="0" anchor="ctr">
            <a:normAutofit/>
          </a:bodyPr>
          <a:lstStyle/>
          <a:p>
            <a:pPr algn="r"/>
            <a:r>
              <a:rPr lang="en-US" sz="7200" kern="1200" dirty="0" err="1">
                <a:solidFill>
                  <a:schemeClr val="bg1"/>
                </a:solidFill>
                <a:latin typeface="+mj-lt"/>
                <a:ea typeface="+mj-ea"/>
                <a:cs typeface="+mj-cs"/>
              </a:rPr>
              <a:t>Kako</a:t>
            </a:r>
            <a:r>
              <a:rPr lang="en-US" sz="7200" kern="1200" dirty="0">
                <a:solidFill>
                  <a:schemeClr val="bg1"/>
                </a:solidFill>
                <a:latin typeface="+mj-lt"/>
                <a:ea typeface="+mj-ea"/>
                <a:cs typeface="+mj-cs"/>
              </a:rPr>
              <a:t> </a:t>
            </a:r>
            <a:r>
              <a:rPr lang="en-US" sz="7200" kern="1200" dirty="0" err="1">
                <a:solidFill>
                  <a:schemeClr val="bg1"/>
                </a:solidFill>
                <a:latin typeface="+mj-lt"/>
                <a:ea typeface="+mj-ea"/>
                <a:cs typeface="+mj-cs"/>
              </a:rPr>
              <a:t>biste</a:t>
            </a:r>
            <a:r>
              <a:rPr lang="en-US" sz="7200" kern="1200" dirty="0">
                <a:solidFill>
                  <a:schemeClr val="bg1"/>
                </a:solidFill>
                <a:latin typeface="+mj-lt"/>
                <a:ea typeface="+mj-ea"/>
                <a:cs typeface="+mj-cs"/>
              </a:rPr>
              <a:t> </a:t>
            </a:r>
            <a:r>
              <a:rPr lang="en-US" sz="7200" kern="1200" dirty="0" err="1">
                <a:solidFill>
                  <a:schemeClr val="bg1"/>
                </a:solidFill>
                <a:latin typeface="+mj-lt"/>
                <a:ea typeface="+mj-ea"/>
                <a:cs typeface="+mj-cs"/>
              </a:rPr>
              <a:t>ovaj</a:t>
            </a:r>
            <a:r>
              <a:rPr lang="en-US" sz="7200" kern="1200" dirty="0">
                <a:solidFill>
                  <a:schemeClr val="bg1"/>
                </a:solidFill>
                <a:latin typeface="+mj-lt"/>
                <a:ea typeface="+mj-ea"/>
                <a:cs typeface="+mj-cs"/>
              </a:rPr>
              <a:t> </a:t>
            </a:r>
            <a:r>
              <a:rPr lang="en-US" sz="7200" kern="1200" dirty="0" err="1">
                <a:solidFill>
                  <a:schemeClr val="bg1"/>
                </a:solidFill>
                <a:latin typeface="+mj-lt"/>
                <a:ea typeface="+mj-ea"/>
                <a:cs typeface="+mj-cs"/>
              </a:rPr>
              <a:t>izraz</a:t>
            </a:r>
            <a:r>
              <a:rPr lang="en-US" sz="7200" kern="1200" dirty="0">
                <a:solidFill>
                  <a:schemeClr val="bg1"/>
                </a:solidFill>
                <a:latin typeface="+mj-lt"/>
                <a:ea typeface="+mj-ea"/>
                <a:cs typeface="+mj-cs"/>
              </a:rPr>
              <a:t> </a:t>
            </a:r>
            <a:r>
              <a:rPr lang="en-US" sz="7200" kern="1200" dirty="0" err="1">
                <a:solidFill>
                  <a:schemeClr val="bg1"/>
                </a:solidFill>
                <a:latin typeface="+mj-lt"/>
                <a:ea typeface="+mj-ea"/>
                <a:cs typeface="+mj-cs"/>
              </a:rPr>
              <a:t>preveli</a:t>
            </a:r>
            <a:r>
              <a:rPr lang="en-US" sz="7200" kern="1200" dirty="0">
                <a:solidFill>
                  <a:schemeClr val="bg1"/>
                </a:solidFill>
                <a:latin typeface="+mj-lt"/>
                <a:ea typeface="+mj-ea"/>
                <a:cs typeface="+mj-cs"/>
              </a:rPr>
              <a:t> </a:t>
            </a:r>
            <a:r>
              <a:rPr lang="en-US" sz="7200" kern="1200" dirty="0" err="1">
                <a:solidFill>
                  <a:schemeClr val="bg1"/>
                </a:solidFill>
                <a:latin typeface="+mj-lt"/>
                <a:ea typeface="+mj-ea"/>
                <a:cs typeface="+mj-cs"/>
              </a:rPr>
              <a:t>na</a:t>
            </a:r>
            <a:r>
              <a:rPr lang="en-US" sz="7200" kern="1200" dirty="0">
                <a:solidFill>
                  <a:schemeClr val="bg1"/>
                </a:solidFill>
                <a:latin typeface="+mj-lt"/>
                <a:ea typeface="+mj-ea"/>
                <a:cs typeface="+mj-cs"/>
              </a:rPr>
              <a:t> </a:t>
            </a:r>
            <a:r>
              <a:rPr lang="en-US" sz="7200" kern="1200" dirty="0" err="1">
                <a:solidFill>
                  <a:schemeClr val="bg1"/>
                </a:solidFill>
                <a:latin typeface="+mj-lt"/>
                <a:ea typeface="+mj-ea"/>
                <a:cs typeface="+mj-cs"/>
              </a:rPr>
              <a:t>hrvatski</a:t>
            </a:r>
            <a:r>
              <a:rPr lang="en-US" sz="7200" kern="1200" dirty="0">
                <a:solidFill>
                  <a:schemeClr val="bg1"/>
                </a:solidFill>
                <a:latin typeface="+mj-lt"/>
                <a:ea typeface="+mj-ea"/>
                <a:cs typeface="+mj-cs"/>
              </a:rPr>
              <a:t> </a:t>
            </a:r>
            <a:r>
              <a:rPr lang="en-US" sz="7200" kern="1200" dirty="0" err="1">
                <a:solidFill>
                  <a:schemeClr val="bg1"/>
                </a:solidFill>
                <a:latin typeface="+mj-lt"/>
                <a:ea typeface="+mj-ea"/>
                <a:cs typeface="+mj-cs"/>
              </a:rPr>
              <a:t>jezik</a:t>
            </a:r>
            <a:r>
              <a:rPr lang="en-US" sz="7200" kern="1200" dirty="0">
                <a:solidFill>
                  <a:schemeClr val="bg1"/>
                </a:solidFill>
                <a:latin typeface="+mj-lt"/>
                <a:ea typeface="+mj-ea"/>
                <a:cs typeface="+mj-cs"/>
              </a:rPr>
              <a:t>?</a:t>
            </a:r>
          </a:p>
        </p:txBody>
      </p:sp>
      <p:sp>
        <p:nvSpPr>
          <p:cNvPr id="3" name="TekstniOkvir 2">
            <a:extLst>
              <a:ext uri="{FF2B5EF4-FFF2-40B4-BE49-F238E27FC236}">
                <a16:creationId xmlns:a16="http://schemas.microsoft.com/office/drawing/2014/main" id="{52BF17D2-3936-4F98-B854-60C1450BA4D7}"/>
              </a:ext>
            </a:extLst>
          </p:cNvPr>
          <p:cNvSpPr txBox="1"/>
          <p:nvPr/>
        </p:nvSpPr>
        <p:spPr>
          <a:xfrm>
            <a:off x="7759709" y="3857307"/>
            <a:ext cx="3339859" cy="1815882"/>
          </a:xfrm>
          <a:prstGeom prst="rect">
            <a:avLst/>
          </a:prstGeom>
          <a:noFill/>
        </p:spPr>
        <p:txBody>
          <a:bodyPr wrap="square" rtlCol="0">
            <a:spAutoFit/>
          </a:bodyPr>
          <a:lstStyle/>
          <a:p>
            <a:r>
              <a:rPr lang="hr-HR" sz="2800" dirty="0"/>
              <a:t>mamac</a:t>
            </a:r>
          </a:p>
          <a:p>
            <a:endParaRPr lang="hr-HR" sz="2800" dirty="0"/>
          </a:p>
          <a:p>
            <a:endParaRPr lang="hr-HR" sz="2800" dirty="0"/>
          </a:p>
          <a:p>
            <a:r>
              <a:rPr lang="hr-HR" sz="2800" dirty="0" err="1"/>
              <a:t>navlakuša</a:t>
            </a:r>
            <a:endParaRPr lang="hr-HR" sz="2800" dirty="0"/>
          </a:p>
        </p:txBody>
      </p:sp>
      <p:sp>
        <p:nvSpPr>
          <p:cNvPr id="15" name="TekstniOkvir 14">
            <a:extLst>
              <a:ext uri="{FF2B5EF4-FFF2-40B4-BE49-F238E27FC236}">
                <a16:creationId xmlns:a16="http://schemas.microsoft.com/office/drawing/2014/main" id="{FCAC05AD-13E0-4A19-88DC-4881E4FAB4D7}"/>
              </a:ext>
            </a:extLst>
          </p:cNvPr>
          <p:cNvSpPr txBox="1"/>
          <p:nvPr/>
        </p:nvSpPr>
        <p:spPr>
          <a:xfrm rot="462337">
            <a:off x="8774368" y="1753597"/>
            <a:ext cx="3339859" cy="1384995"/>
          </a:xfrm>
          <a:prstGeom prst="rect">
            <a:avLst/>
          </a:prstGeom>
          <a:noFill/>
        </p:spPr>
        <p:txBody>
          <a:bodyPr wrap="square" rtlCol="0">
            <a:spAutoFit/>
          </a:bodyPr>
          <a:lstStyle/>
          <a:p>
            <a:r>
              <a:rPr lang="hr-HR" sz="2800" dirty="0"/>
              <a:t>varka</a:t>
            </a:r>
          </a:p>
          <a:p>
            <a:endParaRPr lang="hr-HR" sz="2800" dirty="0"/>
          </a:p>
          <a:p>
            <a:r>
              <a:rPr lang="hr-HR" sz="2800" dirty="0"/>
              <a:t>zavaravajući naslov</a:t>
            </a:r>
          </a:p>
        </p:txBody>
      </p:sp>
    </p:spTree>
    <p:extLst>
      <p:ext uri="{BB962C8B-B14F-4D97-AF65-F5344CB8AC3E}">
        <p14:creationId xmlns:p14="http://schemas.microsoft.com/office/powerpoint/2010/main" val="224771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52F1AF5F-FCCF-4F96-8BA8-ADB3C7C28021}"/>
              </a:ext>
            </a:extLst>
          </p:cNvPr>
          <p:cNvPicPr>
            <a:picLocks noChangeAspect="1"/>
          </p:cNvPicPr>
          <p:nvPr/>
        </p:nvPicPr>
        <p:blipFill rotWithShape="1">
          <a:blip r:embed="rId2"/>
          <a:srcRect t="20495"/>
          <a:stretch/>
        </p:blipFill>
        <p:spPr>
          <a:xfrm>
            <a:off x="0" y="-11422"/>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slov 1">
            <a:extLst>
              <a:ext uri="{FF2B5EF4-FFF2-40B4-BE49-F238E27FC236}">
                <a16:creationId xmlns:a16="http://schemas.microsoft.com/office/drawing/2014/main" id="{D14AC2BE-2726-4DAD-B854-02475DBDEF45}"/>
              </a:ext>
            </a:extLst>
          </p:cNvPr>
          <p:cNvSpPr>
            <a:spLocks noGrp="1"/>
          </p:cNvSpPr>
          <p:nvPr>
            <p:ph type="title"/>
          </p:nvPr>
        </p:nvSpPr>
        <p:spPr>
          <a:xfrm>
            <a:off x="207030" y="218604"/>
            <a:ext cx="6284205" cy="1342754"/>
          </a:xfrm>
        </p:spPr>
        <p:txBody>
          <a:bodyPr>
            <a:normAutofit/>
          </a:bodyPr>
          <a:lstStyle/>
          <a:p>
            <a:pPr algn="ctr"/>
            <a:r>
              <a:rPr lang="hr-HR" sz="4000" b="1" dirty="0"/>
              <a:t>TOČAN ODGOVOR JE…</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C5F857CA-AD4D-4A97-BCA9-A7FA49BBE0A8}"/>
              </a:ext>
            </a:extLst>
          </p:cNvPr>
          <p:cNvSpPr>
            <a:spLocks noGrp="1"/>
          </p:cNvSpPr>
          <p:nvPr>
            <p:ph idx="1"/>
          </p:nvPr>
        </p:nvSpPr>
        <p:spPr>
          <a:xfrm rot="21186108">
            <a:off x="1892092" y="1791384"/>
            <a:ext cx="7543310" cy="2619839"/>
          </a:xfrm>
        </p:spPr>
        <p:txBody>
          <a:bodyPr anchor="ctr">
            <a:noAutofit/>
          </a:bodyPr>
          <a:lstStyle/>
          <a:p>
            <a:pPr marL="0" indent="0">
              <a:buNone/>
            </a:pPr>
            <a:r>
              <a:rPr lang="hr-HR" sz="10000" dirty="0"/>
              <a:t>KLIKOLOVKA</a:t>
            </a:r>
          </a:p>
        </p:txBody>
      </p:sp>
    </p:spTree>
    <p:extLst>
      <p:ext uri="{BB962C8B-B14F-4D97-AF65-F5344CB8AC3E}">
        <p14:creationId xmlns:p14="http://schemas.microsoft.com/office/powerpoint/2010/main" val="216958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EAA7C7C1-8044-4541-B650-ECB65A61741B}"/>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b="1" dirty="0">
                <a:solidFill>
                  <a:srgbClr val="000000"/>
                </a:solidFill>
              </a:rPr>
              <a:t>9 </a:t>
            </a:r>
            <a:r>
              <a:rPr lang="en-US" b="1" dirty="0" err="1">
                <a:solidFill>
                  <a:srgbClr val="000000"/>
                </a:solidFill>
              </a:rPr>
              <a:t>vrsta</a:t>
            </a:r>
            <a:r>
              <a:rPr lang="en-US" b="1" dirty="0">
                <a:solidFill>
                  <a:srgbClr val="000000"/>
                </a:solidFill>
              </a:rPr>
              <a:t> </a:t>
            </a:r>
            <a:r>
              <a:rPr lang="en-US" b="1" dirty="0" err="1">
                <a:solidFill>
                  <a:srgbClr val="000000"/>
                </a:solidFill>
              </a:rPr>
              <a:t>clickbaitova</a:t>
            </a:r>
            <a:endParaRPr lang="en-US" b="1" dirty="0">
              <a:solidFill>
                <a:srgbClr val="000000"/>
              </a:solidFill>
            </a:endParaRPr>
          </a:p>
        </p:txBody>
      </p:sp>
      <p:sp>
        <p:nvSpPr>
          <p:cNvPr id="2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15">
            <a:extLst>
              <a:ext uri="{FF2B5EF4-FFF2-40B4-BE49-F238E27FC236}">
                <a16:creationId xmlns:a16="http://schemas.microsoft.com/office/drawing/2014/main" id="{FC594622-F480-47F2-B4A2-B8781624DCD4}"/>
              </a:ext>
            </a:extLst>
          </p:cNvPr>
          <p:cNvPicPr>
            <a:picLocks noChangeAspect="1"/>
          </p:cNvPicPr>
          <p:nvPr/>
        </p:nvPicPr>
        <p:blipFill rotWithShape="1">
          <a:blip r:embed="rId3">
            <a:alphaModFix/>
          </a:blip>
          <a:srcRect l="10038" r="31956"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790674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6A10E1-0320-4235-90C8-E95FBF51CF01}"/>
              </a:ext>
            </a:extLst>
          </p:cNvPr>
          <p:cNvSpPr>
            <a:spLocks noGrp="1"/>
          </p:cNvSpPr>
          <p:nvPr>
            <p:ph type="title"/>
          </p:nvPr>
        </p:nvSpPr>
        <p:spPr>
          <a:xfrm>
            <a:off x="762001" y="803325"/>
            <a:ext cx="5314536" cy="1325563"/>
          </a:xfrm>
        </p:spPr>
        <p:txBody>
          <a:bodyPr>
            <a:normAutofit/>
          </a:bodyPr>
          <a:lstStyle/>
          <a:p>
            <a:r>
              <a:rPr lang="hr-HR" b="1" dirty="0"/>
              <a:t>1. Šokantan / nevjerojatan ishod</a:t>
            </a:r>
          </a:p>
        </p:txBody>
      </p:sp>
      <p:sp>
        <p:nvSpPr>
          <p:cNvPr id="3" name="Rezervirano mjesto sadržaja 2">
            <a:extLst>
              <a:ext uri="{FF2B5EF4-FFF2-40B4-BE49-F238E27FC236}">
                <a16:creationId xmlns:a16="http://schemas.microsoft.com/office/drawing/2014/main" id="{09219809-AE7C-42D8-BE78-4868A7BB2822}"/>
              </a:ext>
            </a:extLst>
          </p:cNvPr>
          <p:cNvSpPr>
            <a:spLocks noGrp="1"/>
          </p:cNvSpPr>
          <p:nvPr>
            <p:ph idx="1"/>
          </p:nvPr>
        </p:nvSpPr>
        <p:spPr>
          <a:xfrm>
            <a:off x="762000" y="2279018"/>
            <a:ext cx="5314543" cy="3375920"/>
          </a:xfrm>
        </p:spPr>
        <p:txBody>
          <a:bodyPr anchor="t">
            <a:normAutofit/>
          </a:bodyPr>
          <a:lstStyle/>
          <a:p>
            <a:r>
              <a:rPr lang="hr-HR" sz="2000" dirty="0"/>
              <a:t>Ova vrsta naslova </a:t>
            </a:r>
            <a:r>
              <a:rPr lang="hr-HR" sz="2000" dirty="0" err="1"/>
              <a:t>clickbaita</a:t>
            </a:r>
            <a:r>
              <a:rPr lang="hr-HR" sz="2000" dirty="0"/>
              <a:t> djeluje u dva dijela. Prvi dio objašnjava zaplet koji je obično vrlo dopadljiv. Mamac se nalazi u drugom dijelu koji izaziva našu maštu koristeći izraze kao što su: „... nećeš vjerovati ...",</a:t>
            </a:r>
          </a:p>
          <a:p>
            <a:pPr marL="0" indent="0">
              <a:buNone/>
            </a:pPr>
            <a:r>
              <a:rPr lang="hr-HR" sz="2000" dirty="0"/>
              <a:t> „... šokantan rezultat", </a:t>
            </a:r>
          </a:p>
          <a:p>
            <a:pPr marL="0" indent="0">
              <a:buNone/>
            </a:pPr>
            <a:r>
              <a:rPr lang="hr-HR" sz="2000" dirty="0"/>
              <a:t>"... predobro da bi bilo istinito" itd.</a:t>
            </a:r>
          </a:p>
          <a:p>
            <a:pPr marL="0" indent="0">
              <a:buNone/>
            </a:pPr>
            <a:endParaRPr lang="hr-HR" sz="2000" dirty="0"/>
          </a:p>
          <a:p>
            <a:pPr marL="0" indent="0">
              <a:buNone/>
            </a:pPr>
            <a:r>
              <a:rPr lang="hr-HR" sz="2000" dirty="0"/>
              <a:t> </a:t>
            </a:r>
            <a:r>
              <a:rPr lang="hr-HR" sz="2000" b="1" i="1" dirty="0"/>
              <a:t>Čovjek pokušava zagrliti lava. Nećete vjerovati što se tada dogodilo…</a:t>
            </a:r>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lika 4" descr="Slika na kojoj se prikazuje na otvorenom, trava, voda, pas&#10;&#10;Opis je automatski generiran">
            <a:extLst>
              <a:ext uri="{FF2B5EF4-FFF2-40B4-BE49-F238E27FC236}">
                <a16:creationId xmlns:a16="http://schemas.microsoft.com/office/drawing/2014/main" id="{2929746E-DBA4-4EBD-ABEF-6066F6D0CFAE}"/>
              </a:ext>
            </a:extLst>
          </p:cNvPr>
          <p:cNvPicPr>
            <a:picLocks noChangeAspect="1"/>
          </p:cNvPicPr>
          <p:nvPr/>
        </p:nvPicPr>
        <p:blipFill rotWithShape="1">
          <a:blip r:embed="rId2">
            <a:extLst>
              <a:ext uri="{28A0092B-C50C-407E-A947-70E740481C1C}">
                <a14:useLocalDpi xmlns:a14="http://schemas.microsoft.com/office/drawing/2010/main" val="0"/>
              </a:ext>
            </a:extLst>
          </a:blip>
          <a:srcRect l="19106" r="7758"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4483012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25551"/>
            <a:ext cx="12192000" cy="3032449"/>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flipV="1">
            <a:off x="0" y="350404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33" name="Rectangle 32">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6484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lika na kojoj se prikazuje osoba, na otvorenom, zgrada, odijelo&#10;&#10;Opis je automatski generiran">
            <a:extLst>
              <a:ext uri="{FF2B5EF4-FFF2-40B4-BE49-F238E27FC236}">
                <a16:creationId xmlns:a16="http://schemas.microsoft.com/office/drawing/2014/main" id="{03C38A68-2914-43C4-BC0E-E90490BD55FE}"/>
              </a:ext>
            </a:extLst>
          </p:cNvPr>
          <p:cNvPicPr>
            <a:picLocks noChangeAspect="1"/>
          </p:cNvPicPr>
          <p:nvPr/>
        </p:nvPicPr>
        <p:blipFill rotWithShape="1">
          <a:blip r:embed="rId3">
            <a:extLst>
              <a:ext uri="{28A0092B-C50C-407E-A947-70E740481C1C}">
                <a14:useLocalDpi xmlns:a14="http://schemas.microsoft.com/office/drawing/2010/main" val="0"/>
              </a:ext>
            </a:extLst>
          </a:blip>
          <a:srcRect l="-918" t="21477" r="-851" b="7143"/>
          <a:stretch/>
        </p:blipFill>
        <p:spPr>
          <a:xfrm>
            <a:off x="907569" y="602867"/>
            <a:ext cx="4578831" cy="2826133"/>
          </a:xfrm>
          <a:prstGeom prst="rect">
            <a:avLst/>
          </a:prstGeom>
        </p:spPr>
      </p:pic>
      <p:pic>
        <p:nvPicPr>
          <p:cNvPr id="7" name="Slika 6">
            <a:extLst>
              <a:ext uri="{FF2B5EF4-FFF2-40B4-BE49-F238E27FC236}">
                <a16:creationId xmlns:a16="http://schemas.microsoft.com/office/drawing/2014/main" id="{18F94426-1663-4DF3-B496-0A78E94DB414}"/>
              </a:ext>
            </a:extLst>
          </p:cNvPr>
          <p:cNvPicPr>
            <a:picLocks noChangeAspect="1"/>
          </p:cNvPicPr>
          <p:nvPr/>
        </p:nvPicPr>
        <p:blipFill>
          <a:blip r:embed="rId4"/>
          <a:stretch>
            <a:fillRect/>
          </a:stretch>
        </p:blipFill>
        <p:spPr>
          <a:xfrm>
            <a:off x="6355641" y="1151345"/>
            <a:ext cx="5166360" cy="1730730"/>
          </a:xfrm>
          <a:prstGeom prst="rect">
            <a:avLst/>
          </a:prstGeom>
        </p:spPr>
      </p:pic>
      <p:sp>
        <p:nvSpPr>
          <p:cNvPr id="3" name="Rezervirano mjesto sadržaja 2">
            <a:extLst>
              <a:ext uri="{FF2B5EF4-FFF2-40B4-BE49-F238E27FC236}">
                <a16:creationId xmlns:a16="http://schemas.microsoft.com/office/drawing/2014/main" id="{C81A873A-A61F-4227-B7CE-FFE219D66E0C}"/>
              </a:ext>
            </a:extLst>
          </p:cNvPr>
          <p:cNvSpPr>
            <a:spLocks noGrp="1"/>
          </p:cNvSpPr>
          <p:nvPr>
            <p:ph idx="1"/>
          </p:nvPr>
        </p:nvSpPr>
        <p:spPr>
          <a:xfrm>
            <a:off x="2565918" y="4203373"/>
            <a:ext cx="8818923" cy="2309394"/>
          </a:xfrm>
        </p:spPr>
        <p:txBody>
          <a:bodyPr anchor="ctr">
            <a:normAutofit/>
          </a:bodyPr>
          <a:lstStyle/>
          <a:p>
            <a:pPr marL="0" indent="0">
              <a:buNone/>
            </a:pPr>
            <a:r>
              <a:rPr lang="hr-HR" sz="2400" dirty="0">
                <a:solidFill>
                  <a:srgbClr val="FFFFFF"/>
                </a:solidFill>
              </a:rPr>
              <a:t>2. TRAČEVI O POZNATIM OSOBAMA</a:t>
            </a:r>
          </a:p>
          <a:p>
            <a:pPr marL="0" indent="0">
              <a:buNone/>
            </a:pPr>
            <a:r>
              <a:rPr lang="hr-HR" sz="2400" dirty="0">
                <a:solidFill>
                  <a:srgbClr val="FFFFFF"/>
                </a:solidFill>
              </a:rPr>
              <a:t>3. SPORTSKI TRAČEVI</a:t>
            </a:r>
          </a:p>
          <a:p>
            <a:pPr marL="0" indent="0">
              <a:buNone/>
            </a:pPr>
            <a:r>
              <a:rPr lang="hr-HR" sz="2400" dirty="0">
                <a:solidFill>
                  <a:srgbClr val="FFFFFF"/>
                </a:solidFill>
              </a:rPr>
              <a:t>4. MISTERIOZNE PRIČE/ PRIČE KOJE SADRŽE TAJNU</a:t>
            </a:r>
          </a:p>
          <a:p>
            <a:pPr marL="0" indent="0">
              <a:buNone/>
            </a:pPr>
            <a:r>
              <a:rPr lang="hr-HR" sz="2400" b="1" i="1" dirty="0">
                <a:solidFill>
                  <a:srgbClr val="FFFFFF"/>
                </a:solidFill>
              </a:rPr>
              <a:t>Čovjek se razveo od žene nakon što je shvatio što je na </a:t>
            </a:r>
          </a:p>
          <a:p>
            <a:pPr marL="0" indent="0">
              <a:buNone/>
            </a:pPr>
            <a:r>
              <a:rPr lang="hr-HR" sz="2400" b="1" i="1" dirty="0">
                <a:solidFill>
                  <a:srgbClr val="FFFFFF"/>
                </a:solidFill>
              </a:rPr>
              <a:t>fotografiji</a:t>
            </a:r>
          </a:p>
          <a:p>
            <a:pPr marL="0" indent="0">
              <a:buNone/>
            </a:pPr>
            <a:endParaRPr lang="hr-HR" sz="1800" dirty="0">
              <a:solidFill>
                <a:srgbClr val="FFFFFF"/>
              </a:solidFill>
            </a:endParaRPr>
          </a:p>
        </p:txBody>
      </p:sp>
      <p:sp>
        <p:nvSpPr>
          <p:cNvPr id="6" name="AutoShape 2">
            <a:extLst>
              <a:ext uri="{FF2B5EF4-FFF2-40B4-BE49-F238E27FC236}">
                <a16:creationId xmlns:a16="http://schemas.microsoft.com/office/drawing/2014/main" id="{1DCC1C9D-2768-4112-8FD2-FB8C8A2D8B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Tree>
    <p:extLst>
      <p:ext uri="{BB962C8B-B14F-4D97-AF65-F5344CB8AC3E}">
        <p14:creationId xmlns:p14="http://schemas.microsoft.com/office/powerpoint/2010/main" val="2794415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Rezervirano mjesto sadržaja 2">
            <a:extLst>
              <a:ext uri="{FF2B5EF4-FFF2-40B4-BE49-F238E27FC236}">
                <a16:creationId xmlns:a16="http://schemas.microsoft.com/office/drawing/2014/main" id="{D5A71AE0-A41C-4468-B3DA-C6852AAAF55C}"/>
              </a:ext>
            </a:extLst>
          </p:cNvPr>
          <p:cNvSpPr>
            <a:spLocks noGrp="1"/>
          </p:cNvSpPr>
          <p:nvPr>
            <p:ph idx="1"/>
          </p:nvPr>
        </p:nvSpPr>
        <p:spPr>
          <a:xfrm>
            <a:off x="804672" y="2421683"/>
            <a:ext cx="4765949" cy="3353476"/>
          </a:xfrm>
        </p:spPr>
        <p:txBody>
          <a:bodyPr anchor="t">
            <a:normAutofit/>
          </a:bodyPr>
          <a:lstStyle/>
          <a:p>
            <a:pPr marL="0" lvl="0" indent="0">
              <a:buNone/>
            </a:pPr>
            <a:r>
              <a:rPr lang="hr-HR" dirty="0">
                <a:solidFill>
                  <a:srgbClr val="000000"/>
                </a:solidFill>
              </a:rPr>
              <a:t>5. PRIMJERI LJUDSKE GLUPOSTI NA DRUŠTVENIM MREŽAMA</a:t>
            </a:r>
          </a:p>
          <a:p>
            <a:pPr marL="0" lvl="0" indent="0">
              <a:buNone/>
            </a:pPr>
            <a:r>
              <a:rPr lang="hr-HR" dirty="0">
                <a:solidFill>
                  <a:srgbClr val="000000"/>
                </a:solidFill>
              </a:rPr>
              <a:t>6. NASLOVI KOJI IZAZIVAJU VAŠU INTELIGENCIJU</a:t>
            </a:r>
          </a:p>
          <a:p>
            <a:pPr marL="0" lvl="0" indent="0">
              <a:buNone/>
            </a:pPr>
            <a:r>
              <a:rPr lang="hr-HR" b="1" i="1" dirty="0">
                <a:solidFill>
                  <a:srgbClr val="000000"/>
                </a:solidFill>
              </a:rPr>
              <a:t>Možeš li riješiti ovu zagonetku? 90 % ljudi nije moglo…</a:t>
            </a:r>
          </a:p>
          <a:p>
            <a:pPr marL="0" indent="0">
              <a:buNone/>
            </a:pPr>
            <a:endParaRPr lang="hr-HR" sz="1800" dirty="0">
              <a:solidFill>
                <a:srgbClr val="000000"/>
              </a:solidFill>
            </a:endParaRPr>
          </a:p>
        </p:txBody>
      </p:sp>
      <p:sp>
        <p:nvSpPr>
          <p:cNvPr id="1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lika 4" descr="Slika na kojoj se prikazuje snimka zaslona, crtež&#10;&#10;Opis je automatski generiran">
            <a:extLst>
              <a:ext uri="{FF2B5EF4-FFF2-40B4-BE49-F238E27FC236}">
                <a16:creationId xmlns:a16="http://schemas.microsoft.com/office/drawing/2014/main" id="{D8E04B16-23F3-440D-BE1B-4AD037D924F0}"/>
              </a:ext>
            </a:extLst>
          </p:cNvPr>
          <p:cNvPicPr>
            <a:picLocks noChangeAspect="1"/>
          </p:cNvPicPr>
          <p:nvPr/>
        </p:nvPicPr>
        <p:blipFill rotWithShape="1">
          <a:blip r:embed="rId3">
            <a:extLst>
              <a:ext uri="{28A0092B-C50C-407E-A947-70E740481C1C}">
                <a14:useLocalDpi xmlns:a14="http://schemas.microsoft.com/office/drawing/2010/main" val="0"/>
              </a:ext>
            </a:extLst>
          </a:blip>
          <a:srcRect r="-470" b="13076"/>
          <a:stretch/>
        </p:blipFill>
        <p:spPr>
          <a:xfrm>
            <a:off x="7633577" y="1704859"/>
            <a:ext cx="4142232" cy="3241296"/>
          </a:xfrm>
          <a:prstGeom prst="rect">
            <a:avLst/>
          </a:prstGeom>
        </p:spPr>
      </p:pic>
    </p:spTree>
    <p:extLst>
      <p:ext uri="{BB962C8B-B14F-4D97-AF65-F5344CB8AC3E}">
        <p14:creationId xmlns:p14="http://schemas.microsoft.com/office/powerpoint/2010/main" val="105141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A6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2A6F78"/>
            </a:soli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E324A83B-AD61-4DF8-BDE7-868866056639}"/>
              </a:ext>
            </a:extLst>
          </p:cNvPr>
          <p:cNvSpPr>
            <a:spLocks noGrp="1"/>
          </p:cNvSpPr>
          <p:nvPr>
            <p:ph type="ctrTitle"/>
          </p:nvPr>
        </p:nvSpPr>
        <p:spPr>
          <a:xfrm>
            <a:off x="1109980" y="4277356"/>
            <a:ext cx="9966960" cy="1560320"/>
          </a:xfrm>
        </p:spPr>
        <p:txBody>
          <a:bodyPr vert="horz" lIns="91440" tIns="45720" rIns="91440" bIns="45720" rtlCol="0">
            <a:normAutofit/>
          </a:bodyPr>
          <a:lstStyle/>
          <a:p>
            <a:r>
              <a:rPr lang="hr-HR" sz="3600" dirty="0">
                <a:solidFill>
                  <a:srgbClr val="2A6F78"/>
                </a:solidFill>
                <a:latin typeface="+mn-lt"/>
              </a:rPr>
              <a:t>CLICKBAIT NOVINARSTVO</a:t>
            </a:r>
            <a:br>
              <a:rPr lang="hr-HR" sz="3600" dirty="0">
                <a:solidFill>
                  <a:srgbClr val="2A6F78"/>
                </a:solidFill>
                <a:latin typeface="+mn-lt"/>
              </a:rPr>
            </a:br>
            <a:r>
              <a:rPr lang="hr-HR" sz="3600" dirty="0">
                <a:solidFill>
                  <a:srgbClr val="2A6F78"/>
                </a:solidFill>
                <a:latin typeface="+mn-lt"/>
              </a:rPr>
              <a:t>Dijana Požgaj, prof.</a:t>
            </a:r>
            <a:endParaRPr lang="en-US" sz="3600" dirty="0">
              <a:solidFill>
                <a:srgbClr val="2A6F78"/>
              </a:solidFill>
              <a:latin typeface="+mn-lt"/>
            </a:endParaRPr>
          </a:p>
        </p:txBody>
      </p:sp>
      <p:sp>
        <p:nvSpPr>
          <p:cNvPr id="3" name="Podnaslov 2">
            <a:extLst>
              <a:ext uri="{FF2B5EF4-FFF2-40B4-BE49-F238E27FC236}">
                <a16:creationId xmlns:a16="http://schemas.microsoft.com/office/drawing/2014/main" id="{199D2D73-EEDC-454B-AC9E-BF62FB3EFFF7}"/>
              </a:ext>
            </a:extLst>
          </p:cNvPr>
          <p:cNvSpPr>
            <a:spLocks noGrp="1"/>
          </p:cNvSpPr>
          <p:nvPr>
            <p:ph type="subTitle" idx="1"/>
          </p:nvPr>
        </p:nvSpPr>
        <p:spPr>
          <a:xfrm>
            <a:off x="1709530" y="5799489"/>
            <a:ext cx="8767860" cy="440822"/>
          </a:xfrm>
        </p:spPr>
        <p:txBody>
          <a:bodyPr vert="horz" lIns="91440" tIns="45720" rIns="91440" bIns="45720" rtlCol="0">
            <a:normAutofit/>
          </a:bodyPr>
          <a:lstStyle/>
          <a:p>
            <a:endParaRPr lang="en-US" sz="2000">
              <a:solidFill>
                <a:srgbClr val="2A6F78"/>
              </a:solidFill>
            </a:endParaRPr>
          </a:p>
          <a:p>
            <a:pPr indent="-228600">
              <a:buFont typeface="Arial" panose="020B0604020202020204" pitchFamily="34" charset="0"/>
              <a:buChar char="•"/>
            </a:pPr>
            <a:endParaRPr lang="en-US" sz="2000">
              <a:solidFill>
                <a:srgbClr val="2A6F78"/>
              </a:solidFill>
            </a:endParaRPr>
          </a:p>
        </p:txBody>
      </p:sp>
      <p:pic>
        <p:nvPicPr>
          <p:cNvPr id="5" name="Slika 4" descr="Slika na kojoj se prikazuje voda, zmaj, različito, letenje&#10;&#10;Opis je automatski generiran">
            <a:extLst>
              <a:ext uri="{FF2B5EF4-FFF2-40B4-BE49-F238E27FC236}">
                <a16:creationId xmlns:a16="http://schemas.microsoft.com/office/drawing/2014/main" id="{891BD57C-B72B-4554-9D14-6573F45189A5}"/>
              </a:ext>
            </a:extLst>
          </p:cNvPr>
          <p:cNvPicPr>
            <a:picLocks noChangeAspect="1"/>
          </p:cNvPicPr>
          <p:nvPr/>
        </p:nvPicPr>
        <p:blipFill rotWithShape="1">
          <a:blip r:embed="rId2">
            <a:extLst>
              <a:ext uri="{28A0092B-C50C-407E-A947-70E740481C1C}">
                <a14:useLocalDpi xmlns:a14="http://schemas.microsoft.com/office/drawing/2010/main" val="0"/>
              </a:ext>
            </a:extLst>
          </a:blip>
          <a:srcRect t="48541" r="1" b="1"/>
          <a:stretch/>
        </p:blipFill>
        <p:spPr>
          <a:xfrm>
            <a:off x="243840" y="206904"/>
            <a:ext cx="11704320" cy="3764276"/>
          </a:xfrm>
          <a:prstGeom prst="rect">
            <a:avLst/>
          </a:prstGeom>
        </p:spPr>
      </p:pic>
    </p:spTree>
    <p:extLst>
      <p:ext uri="{BB962C8B-B14F-4D97-AF65-F5344CB8AC3E}">
        <p14:creationId xmlns:p14="http://schemas.microsoft.com/office/powerpoint/2010/main" val="191484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EF40164B-D327-4297-A87C-C13A697132DA}"/>
              </a:ext>
            </a:extLst>
          </p:cNvPr>
          <p:cNvSpPr>
            <a:spLocks noGrp="1"/>
          </p:cNvSpPr>
          <p:nvPr>
            <p:ph type="title"/>
          </p:nvPr>
        </p:nvSpPr>
        <p:spPr>
          <a:xfrm>
            <a:off x="1179576" y="822960"/>
            <a:ext cx="9829800" cy="1325880"/>
          </a:xfrm>
        </p:spPr>
        <p:txBody>
          <a:bodyPr>
            <a:normAutofit/>
          </a:bodyPr>
          <a:lstStyle/>
          <a:p>
            <a:pPr algn="ctr"/>
            <a:r>
              <a:rPr lang="hr-HR" sz="4000" dirty="0">
                <a:solidFill>
                  <a:srgbClr val="000000"/>
                </a:solidFill>
              </a:rPr>
              <a:t>7. TRIKOVI</a:t>
            </a:r>
            <a:endParaRPr lang="hr-HR" sz="4000" dirty="0">
              <a:solidFill>
                <a:srgbClr val="FFFFFF"/>
              </a:solidFill>
            </a:endParaRPr>
          </a:p>
        </p:txBody>
      </p:sp>
      <p:sp>
        <p:nvSpPr>
          <p:cNvPr id="3" name="Rezervirano mjesto sadržaja 2">
            <a:extLst>
              <a:ext uri="{FF2B5EF4-FFF2-40B4-BE49-F238E27FC236}">
                <a16:creationId xmlns:a16="http://schemas.microsoft.com/office/drawing/2014/main" id="{45111784-35FD-48B4-86B3-58BCFBBFE0D4}"/>
              </a:ext>
            </a:extLst>
          </p:cNvPr>
          <p:cNvSpPr>
            <a:spLocks noGrp="1"/>
          </p:cNvSpPr>
          <p:nvPr>
            <p:ph idx="1"/>
          </p:nvPr>
        </p:nvSpPr>
        <p:spPr>
          <a:xfrm>
            <a:off x="804672" y="2827419"/>
            <a:ext cx="5126896" cy="3227626"/>
          </a:xfrm>
        </p:spPr>
        <p:txBody>
          <a:bodyPr anchor="ctr">
            <a:normAutofit/>
          </a:bodyPr>
          <a:lstStyle/>
          <a:p>
            <a:pPr marL="0" indent="0">
              <a:buNone/>
            </a:pPr>
            <a:r>
              <a:rPr lang="hr-HR" sz="1900" dirty="0">
                <a:solidFill>
                  <a:srgbClr val="000000"/>
                </a:solidFill>
              </a:rPr>
              <a:t>(kako smršavjeti, kako izgledati savršeno i slično)</a:t>
            </a:r>
          </a:p>
          <a:p>
            <a:pPr marL="0" indent="0">
              <a:buNone/>
            </a:pPr>
            <a:r>
              <a:rPr lang="hr-HR" sz="1900" b="1" i="1" dirty="0">
                <a:solidFill>
                  <a:srgbClr val="000000"/>
                </a:solidFill>
              </a:rPr>
              <a:t>Supermodel koristi ove tri stvari kako bi izgledala mlado</a:t>
            </a:r>
          </a:p>
          <a:p>
            <a:pPr marL="0" indent="0">
              <a:buNone/>
            </a:pPr>
            <a:r>
              <a:rPr lang="hr-HR" sz="1900" dirty="0">
                <a:solidFill>
                  <a:srgbClr val="000000"/>
                </a:solidFill>
              </a:rPr>
              <a:t>(spava 8 sati, redovito vježba, ima pozitivan stav prema životu)</a:t>
            </a:r>
          </a:p>
        </p:txBody>
      </p:sp>
      <p:pic>
        <p:nvPicPr>
          <p:cNvPr id="5" name="Slika 4" descr="Slika na kojoj se prikazuje osoba, žena, fotografija, sjedenje&#10;&#10;Opis je automatski generiran">
            <a:extLst>
              <a:ext uri="{FF2B5EF4-FFF2-40B4-BE49-F238E27FC236}">
                <a16:creationId xmlns:a16="http://schemas.microsoft.com/office/drawing/2014/main" id="{C2723195-7C4E-412B-9207-5E31932455EF}"/>
              </a:ext>
            </a:extLst>
          </p:cNvPr>
          <p:cNvPicPr>
            <a:picLocks noChangeAspect="1"/>
          </p:cNvPicPr>
          <p:nvPr/>
        </p:nvPicPr>
        <p:blipFill rotWithShape="1">
          <a:blip r:embed="rId3">
            <a:extLst>
              <a:ext uri="{28A0092B-C50C-407E-A947-70E740481C1C}">
                <a14:useLocalDpi xmlns:a14="http://schemas.microsoft.com/office/drawing/2010/main" val="0"/>
              </a:ext>
            </a:extLst>
          </a:blip>
          <a:srcRect r="711" b="26777"/>
          <a:stretch/>
        </p:blipFill>
        <p:spPr>
          <a:xfrm>
            <a:off x="6503064" y="2837712"/>
            <a:ext cx="4807320" cy="3217333"/>
          </a:xfrm>
          <a:prstGeom prst="rect">
            <a:avLst/>
          </a:prstGeom>
        </p:spPr>
      </p:pic>
    </p:spTree>
    <p:extLst>
      <p:ext uri="{BB962C8B-B14F-4D97-AF65-F5344CB8AC3E}">
        <p14:creationId xmlns:p14="http://schemas.microsoft.com/office/powerpoint/2010/main" val="248687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EA75ECAA-FDFF-4614-BD85-BE4A25FA9B6D}"/>
              </a:ext>
            </a:extLst>
          </p:cNvPr>
          <p:cNvSpPr>
            <a:spLocks noGrp="1"/>
          </p:cNvSpPr>
          <p:nvPr>
            <p:ph type="title"/>
          </p:nvPr>
        </p:nvSpPr>
        <p:spPr>
          <a:xfrm>
            <a:off x="1179576" y="822960"/>
            <a:ext cx="9829800" cy="1325880"/>
          </a:xfrm>
        </p:spPr>
        <p:txBody>
          <a:bodyPr>
            <a:normAutofit/>
          </a:bodyPr>
          <a:lstStyle/>
          <a:p>
            <a:pPr lvl="0" algn="ctr">
              <a:spcBef>
                <a:spcPts val="1000"/>
              </a:spcBef>
            </a:pPr>
            <a:r>
              <a:rPr lang="hr-HR" sz="3400">
                <a:solidFill>
                  <a:srgbClr val="FFFFFF"/>
                </a:solidFill>
                <a:latin typeface="Calibri" panose="020F0502020204030204"/>
                <a:ea typeface="+mn-ea"/>
                <a:cs typeface="+mn-cs"/>
              </a:rPr>
              <a:t>8. NASLOVI KOJIMA JE CILJ POBUDITI STRAH U VAMA</a:t>
            </a:r>
            <a:br>
              <a:rPr lang="hr-HR" sz="3400">
                <a:solidFill>
                  <a:srgbClr val="FFFFFF"/>
                </a:solidFill>
                <a:latin typeface="Calibri" panose="020F0502020204030204"/>
                <a:ea typeface="+mn-ea"/>
                <a:cs typeface="+mn-cs"/>
              </a:rPr>
            </a:br>
            <a:endParaRPr lang="hr-HR" sz="3400">
              <a:solidFill>
                <a:srgbClr val="FFFFFF"/>
              </a:solidFill>
            </a:endParaRPr>
          </a:p>
        </p:txBody>
      </p:sp>
      <p:pic>
        <p:nvPicPr>
          <p:cNvPr id="5" name="Slika 4" descr="Slika na kojoj se prikazuje osoba, zgrada, na otvorenom, žena&#10;&#10;Opis je automatski generiran">
            <a:extLst>
              <a:ext uri="{FF2B5EF4-FFF2-40B4-BE49-F238E27FC236}">
                <a16:creationId xmlns:a16="http://schemas.microsoft.com/office/drawing/2014/main" id="{3A847BC4-AC35-4F2D-9053-BB54E7CA1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49" y="2753936"/>
            <a:ext cx="3723994" cy="2478149"/>
          </a:xfrm>
          <a:prstGeom prst="rect">
            <a:avLst/>
          </a:prstGeom>
        </p:spPr>
      </p:pic>
      <p:sp>
        <p:nvSpPr>
          <p:cNvPr id="3" name="Rezervirano mjesto sadržaja 2">
            <a:extLst>
              <a:ext uri="{FF2B5EF4-FFF2-40B4-BE49-F238E27FC236}">
                <a16:creationId xmlns:a16="http://schemas.microsoft.com/office/drawing/2014/main" id="{A75F2096-49DA-4496-BD4B-B4F822967585}"/>
              </a:ext>
            </a:extLst>
          </p:cNvPr>
          <p:cNvSpPr>
            <a:spLocks noGrp="1"/>
          </p:cNvSpPr>
          <p:nvPr>
            <p:ph idx="1"/>
          </p:nvPr>
        </p:nvSpPr>
        <p:spPr>
          <a:xfrm>
            <a:off x="4470248" y="2319109"/>
            <a:ext cx="5029200" cy="3227626"/>
          </a:xfrm>
        </p:spPr>
        <p:txBody>
          <a:bodyPr anchor="ctr">
            <a:normAutofit/>
          </a:bodyPr>
          <a:lstStyle/>
          <a:p>
            <a:pPr marL="0" indent="0">
              <a:buNone/>
            </a:pPr>
            <a:r>
              <a:rPr lang="hr-HR" sz="1900" b="1" i="1" dirty="0">
                <a:solidFill>
                  <a:srgbClr val="000000"/>
                </a:solidFill>
              </a:rPr>
              <a:t>Vara li vas vaš dečko? Da, ako ste primijetili sljedećih 5 stvari!</a:t>
            </a:r>
          </a:p>
          <a:p>
            <a:pPr marL="0" indent="0">
              <a:buNone/>
            </a:pPr>
            <a:r>
              <a:rPr lang="hr-HR" sz="1900" dirty="0">
                <a:solidFill>
                  <a:srgbClr val="000000"/>
                </a:solidFill>
              </a:rPr>
              <a:t>KAD OTVORIMO ČLANAK PIŠE:</a:t>
            </a:r>
          </a:p>
          <a:p>
            <a:pPr marL="0" indent="0">
              <a:buNone/>
            </a:pPr>
            <a:r>
              <a:rPr lang="hr-HR" sz="1900" dirty="0">
                <a:solidFill>
                  <a:srgbClr val="000000"/>
                </a:solidFill>
                <a:latin typeface="arial" panose="020B0604020202020204" pitchFamily="34" charset="0"/>
              </a:rPr>
              <a:t>Nema vremena za tebe </a:t>
            </a:r>
          </a:p>
          <a:p>
            <a:pPr marL="0" indent="0">
              <a:buNone/>
            </a:pPr>
            <a:r>
              <a:rPr lang="hr-HR" sz="1900" dirty="0">
                <a:solidFill>
                  <a:srgbClr val="000000"/>
                </a:solidFill>
                <a:latin typeface="arial" panose="020B0604020202020204" pitchFamily="34" charset="0"/>
              </a:rPr>
              <a:t>Razdražljiv je zbog jednostavnih stvari </a:t>
            </a:r>
          </a:p>
          <a:p>
            <a:pPr marL="0" indent="0">
              <a:buNone/>
            </a:pPr>
            <a:r>
              <a:rPr lang="hr-HR" sz="1900" dirty="0">
                <a:solidFill>
                  <a:srgbClr val="000000"/>
                </a:solidFill>
                <a:latin typeface="arial" panose="020B0604020202020204" pitchFamily="34" charset="0"/>
              </a:rPr>
              <a:t>Izbjegava vaše pozive </a:t>
            </a:r>
          </a:p>
          <a:p>
            <a:pPr marL="0" indent="0">
              <a:buNone/>
            </a:pPr>
            <a:r>
              <a:rPr lang="hr-HR" sz="1900" dirty="0">
                <a:solidFill>
                  <a:srgbClr val="000000"/>
                </a:solidFill>
                <a:latin typeface="arial" panose="020B0604020202020204" pitchFamily="34" charset="0"/>
              </a:rPr>
              <a:t>Češće odlazi na „poslovna putovanja” </a:t>
            </a:r>
          </a:p>
          <a:p>
            <a:pPr marL="0" indent="0">
              <a:buNone/>
            </a:pPr>
            <a:r>
              <a:rPr lang="hr-HR" sz="1900" dirty="0">
                <a:solidFill>
                  <a:srgbClr val="000000"/>
                </a:solidFill>
                <a:latin typeface="arial" panose="020B0604020202020204" pitchFamily="34" charset="0"/>
              </a:rPr>
              <a:t>Previše puta mijenja svoj telefonski broj </a:t>
            </a:r>
            <a:endParaRPr lang="hr-HR" sz="1900" dirty="0">
              <a:solidFill>
                <a:srgbClr val="000000"/>
              </a:solidFill>
            </a:endParaRPr>
          </a:p>
        </p:txBody>
      </p:sp>
    </p:spTree>
    <p:extLst>
      <p:ext uri="{BB962C8B-B14F-4D97-AF65-F5344CB8AC3E}">
        <p14:creationId xmlns:p14="http://schemas.microsoft.com/office/powerpoint/2010/main" val="172087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5FA5A741-1478-4AA4-AA65-FB58643B5910}"/>
              </a:ext>
            </a:extLst>
          </p:cNvPr>
          <p:cNvSpPr>
            <a:spLocks noGrp="1"/>
          </p:cNvSpPr>
          <p:nvPr>
            <p:ph type="title"/>
          </p:nvPr>
        </p:nvSpPr>
        <p:spPr>
          <a:xfrm>
            <a:off x="1179576" y="822960"/>
            <a:ext cx="9829800" cy="1325880"/>
          </a:xfrm>
        </p:spPr>
        <p:txBody>
          <a:bodyPr>
            <a:normAutofit/>
          </a:bodyPr>
          <a:lstStyle/>
          <a:p>
            <a:pPr algn="ctr"/>
            <a:r>
              <a:rPr lang="hr-HR" sz="4000">
                <a:solidFill>
                  <a:srgbClr val="FFFFFF"/>
                </a:solidFill>
              </a:rPr>
              <a:t>9. POPIS S DRAGULJEM…</a:t>
            </a:r>
          </a:p>
        </p:txBody>
      </p:sp>
      <p:sp>
        <p:nvSpPr>
          <p:cNvPr id="3" name="Rezervirano mjesto sadržaja 2">
            <a:extLst>
              <a:ext uri="{FF2B5EF4-FFF2-40B4-BE49-F238E27FC236}">
                <a16:creationId xmlns:a16="http://schemas.microsoft.com/office/drawing/2014/main" id="{9CCF5A1D-DEAB-4879-85A4-08ED5FA68527}"/>
              </a:ext>
            </a:extLst>
          </p:cNvPr>
          <p:cNvSpPr>
            <a:spLocks noGrp="1"/>
          </p:cNvSpPr>
          <p:nvPr>
            <p:ph idx="1"/>
          </p:nvPr>
        </p:nvSpPr>
        <p:spPr>
          <a:xfrm>
            <a:off x="804672" y="2827419"/>
            <a:ext cx="5126896" cy="3227626"/>
          </a:xfrm>
        </p:spPr>
        <p:txBody>
          <a:bodyPr anchor="ctr">
            <a:normAutofit/>
          </a:bodyPr>
          <a:lstStyle/>
          <a:p>
            <a:pPr marL="0" indent="0">
              <a:buNone/>
            </a:pPr>
            <a:r>
              <a:rPr lang="hr-HR" sz="3200" dirty="0">
                <a:solidFill>
                  <a:srgbClr val="000000"/>
                </a:solidFill>
              </a:rPr>
              <a:t>Tvrdi se da je u članku lista stvari, npr. 15, a npr. broj 8 među njima je nevjerojatno otkriće.</a:t>
            </a:r>
          </a:p>
          <a:p>
            <a:pPr marL="0" indent="0">
              <a:buNone/>
            </a:pPr>
            <a:endParaRPr lang="hr-HR" sz="1900" dirty="0">
              <a:solidFill>
                <a:srgbClr val="000000"/>
              </a:solidFill>
            </a:endParaRPr>
          </a:p>
          <a:p>
            <a:pPr marL="0" indent="0">
              <a:buNone/>
            </a:pPr>
            <a:endParaRPr lang="hr-HR" sz="1900" dirty="0">
              <a:solidFill>
                <a:srgbClr val="000000"/>
              </a:solidFill>
            </a:endParaRPr>
          </a:p>
          <a:p>
            <a:pPr marL="0" indent="0">
              <a:buNone/>
            </a:pPr>
            <a:endParaRPr lang="hr-HR" sz="1900" dirty="0">
              <a:solidFill>
                <a:srgbClr val="000000"/>
              </a:solidFill>
            </a:endParaRPr>
          </a:p>
        </p:txBody>
      </p:sp>
      <p:pic>
        <p:nvPicPr>
          <p:cNvPr id="5" name="Slika 4" descr="Slika na kojoj se prikazuje žena, djevojčica&#10;&#10;Opis je automatski generiran">
            <a:extLst>
              <a:ext uri="{FF2B5EF4-FFF2-40B4-BE49-F238E27FC236}">
                <a16:creationId xmlns:a16="http://schemas.microsoft.com/office/drawing/2014/main" id="{A61DFA2E-8CD4-423C-9574-FA041DF11056}"/>
              </a:ext>
            </a:extLst>
          </p:cNvPr>
          <p:cNvPicPr>
            <a:picLocks noChangeAspect="1"/>
          </p:cNvPicPr>
          <p:nvPr/>
        </p:nvPicPr>
        <p:blipFill rotWithShape="1">
          <a:blip r:embed="rId3">
            <a:extLst>
              <a:ext uri="{28A0092B-C50C-407E-A947-70E740481C1C}">
                <a14:useLocalDpi xmlns:a14="http://schemas.microsoft.com/office/drawing/2010/main" val="0"/>
              </a:ext>
            </a:extLst>
          </a:blip>
          <a:srcRect r="2332" b="10906"/>
          <a:stretch/>
        </p:blipFill>
        <p:spPr>
          <a:xfrm>
            <a:off x="5931568" y="1710574"/>
            <a:ext cx="4147342" cy="3217333"/>
          </a:xfrm>
          <a:prstGeom prst="rect">
            <a:avLst/>
          </a:prstGeom>
        </p:spPr>
      </p:pic>
      <p:sp>
        <p:nvSpPr>
          <p:cNvPr id="6" name="TekstniOkvir 5">
            <a:extLst>
              <a:ext uri="{FF2B5EF4-FFF2-40B4-BE49-F238E27FC236}">
                <a16:creationId xmlns:a16="http://schemas.microsoft.com/office/drawing/2014/main" id="{E22A9EFF-7404-4F98-BE53-F95291950103}"/>
              </a:ext>
            </a:extLst>
          </p:cNvPr>
          <p:cNvSpPr txBox="1"/>
          <p:nvPr/>
        </p:nvSpPr>
        <p:spPr>
          <a:xfrm>
            <a:off x="559837" y="5896947"/>
            <a:ext cx="11480494" cy="738664"/>
          </a:xfrm>
          <a:prstGeom prst="rect">
            <a:avLst/>
          </a:prstGeom>
          <a:noFill/>
        </p:spPr>
        <p:txBody>
          <a:bodyPr wrap="square" rtlCol="0">
            <a:spAutoFit/>
          </a:bodyPr>
          <a:lstStyle/>
          <a:p>
            <a:r>
              <a:rPr lang="hr-HR" sz="1200" dirty="0"/>
              <a:t>Izvor:</a:t>
            </a:r>
          </a:p>
          <a:p>
            <a:r>
              <a:rPr lang="hr-HR" sz="1200" dirty="0">
                <a:hlinkClick r:id="rId4"/>
              </a:rPr>
              <a:t>https://medium.com/zerone-magazine/you-wont-believe-how-these-9-shocking-clickbaits-work-number-8-is-a-killer-4cb2ceded8b6</a:t>
            </a:r>
            <a:endParaRPr lang="hr-HR" sz="1200" dirty="0"/>
          </a:p>
          <a:p>
            <a:endParaRPr lang="hr-HR" dirty="0"/>
          </a:p>
        </p:txBody>
      </p:sp>
    </p:spTree>
    <p:extLst>
      <p:ext uri="{BB962C8B-B14F-4D97-AF65-F5344CB8AC3E}">
        <p14:creationId xmlns:p14="http://schemas.microsoft.com/office/powerpoint/2010/main" val="2255506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9A11C854-8252-4F68-B71D-1AE07FAB49E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VJEŽBE</a:t>
            </a:r>
          </a:p>
        </p:txBody>
      </p:sp>
    </p:spTree>
    <p:extLst>
      <p:ext uri="{BB962C8B-B14F-4D97-AF65-F5344CB8AC3E}">
        <p14:creationId xmlns:p14="http://schemas.microsoft.com/office/powerpoint/2010/main" val="3760993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A69E96-07FA-434E-9512-C6730A735F04}"/>
              </a:ext>
            </a:extLst>
          </p:cNvPr>
          <p:cNvSpPr>
            <a:spLocks noGrp="1"/>
          </p:cNvSpPr>
          <p:nvPr>
            <p:ph type="title"/>
          </p:nvPr>
        </p:nvSpPr>
        <p:spPr/>
        <p:txBody>
          <a:bodyPr/>
          <a:lstStyle/>
          <a:p>
            <a:r>
              <a:rPr lang="hr-HR" b="1" dirty="0"/>
              <a:t>PROMIŠLJANJE (ili RASPRAVA)</a:t>
            </a:r>
            <a:br>
              <a:rPr lang="hr-HR" b="1" dirty="0"/>
            </a:br>
            <a:endParaRPr lang="hr-HR" dirty="0"/>
          </a:p>
        </p:txBody>
      </p:sp>
      <p:pic>
        <p:nvPicPr>
          <p:cNvPr id="5" name="Slika 4">
            <a:extLst>
              <a:ext uri="{FF2B5EF4-FFF2-40B4-BE49-F238E27FC236}">
                <a16:creationId xmlns:a16="http://schemas.microsoft.com/office/drawing/2014/main" id="{8D2F20D7-82A8-4851-9680-DC7831D410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0" b="13996"/>
          <a:stretch/>
        </p:blipFill>
        <p:spPr>
          <a:xfrm rot="638032">
            <a:off x="9053467" y="234312"/>
            <a:ext cx="2757877" cy="1976366"/>
          </a:xfrm>
          <a:prstGeom prst="rect">
            <a:avLst/>
          </a:prstGeom>
        </p:spPr>
      </p:pic>
      <p:sp>
        <p:nvSpPr>
          <p:cNvPr id="3" name="Rezervirano mjesto sadržaja 2">
            <a:extLst>
              <a:ext uri="{FF2B5EF4-FFF2-40B4-BE49-F238E27FC236}">
                <a16:creationId xmlns:a16="http://schemas.microsoft.com/office/drawing/2014/main" id="{165B2749-4C7D-45C7-9452-16F6060FC11A}"/>
              </a:ext>
            </a:extLst>
          </p:cNvPr>
          <p:cNvSpPr>
            <a:spLocks noGrp="1"/>
          </p:cNvSpPr>
          <p:nvPr>
            <p:ph idx="1"/>
          </p:nvPr>
        </p:nvSpPr>
        <p:spPr>
          <a:xfrm>
            <a:off x="221985" y="1343487"/>
            <a:ext cx="10515600" cy="4351338"/>
          </a:xfrm>
        </p:spPr>
        <p:txBody>
          <a:bodyPr/>
          <a:lstStyle/>
          <a:p>
            <a:pPr fontAlgn="base"/>
            <a:r>
              <a:rPr lang="hr-HR" dirty="0"/>
              <a:t>Razmislite o ovim pitanjima:</a:t>
            </a:r>
          </a:p>
          <a:p>
            <a:pPr fontAlgn="base">
              <a:buFont typeface="+mj-lt"/>
              <a:buAutoNum type="arabicPeriod"/>
            </a:pPr>
            <a:r>
              <a:rPr lang="hr-HR" dirty="0"/>
              <a:t>Koje vrste vijesti ste u zadnje vrijeme podijelili ili </a:t>
            </a:r>
            <a:r>
              <a:rPr lang="hr-HR" dirty="0" err="1"/>
              <a:t>klikali</a:t>
            </a:r>
            <a:r>
              <a:rPr lang="hr-HR" dirty="0"/>
              <a:t>?</a:t>
            </a:r>
          </a:p>
          <a:p>
            <a:pPr fontAlgn="base">
              <a:buFont typeface="+mj-lt"/>
              <a:buAutoNum type="arabicPeriod"/>
            </a:pPr>
            <a:r>
              <a:rPr lang="hr-HR" dirty="0"/>
              <a:t>Koje vrste vijesti se pojavljuju na stranicama ili profilima koje pratite? Zašto?</a:t>
            </a:r>
          </a:p>
          <a:p>
            <a:pPr fontAlgn="base">
              <a:buFont typeface="+mj-lt"/>
              <a:buAutoNum type="arabicPeriod"/>
            </a:pPr>
            <a:r>
              <a:rPr lang="hr-HR" dirty="0"/>
              <a:t>Što mislite da vijesti koje dijelite na internetu govore o vama?</a:t>
            </a:r>
          </a:p>
          <a:p>
            <a:pPr fontAlgn="base">
              <a:buFont typeface="+mj-lt"/>
              <a:buAutoNum type="arabicPeriod"/>
            </a:pPr>
            <a:r>
              <a:rPr lang="hr-HR" dirty="0"/>
              <a:t>Jesu li u vašoj online zajednici vidljiva različita mišljenja o aktualnim zbivanjima?</a:t>
            </a:r>
          </a:p>
          <a:p>
            <a:pPr fontAlgn="base">
              <a:buFont typeface="+mj-lt"/>
              <a:buAutoNum type="arabicPeriod"/>
            </a:pPr>
            <a:r>
              <a:rPr lang="hr-HR" dirty="0"/>
              <a:t>Kako biste opisali rasprave koje se odvijaju na društvenim mrežama i stranicama koje koristite?</a:t>
            </a:r>
          </a:p>
          <a:p>
            <a:pPr marL="0" indent="0">
              <a:buNone/>
            </a:pPr>
            <a:endParaRPr lang="hr-HR" dirty="0"/>
          </a:p>
        </p:txBody>
      </p:sp>
    </p:spTree>
    <p:extLst>
      <p:ext uri="{BB962C8B-B14F-4D97-AF65-F5344CB8AC3E}">
        <p14:creationId xmlns:p14="http://schemas.microsoft.com/office/powerpoint/2010/main" val="4106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slov 1">
            <a:extLst>
              <a:ext uri="{FF2B5EF4-FFF2-40B4-BE49-F238E27FC236}">
                <a16:creationId xmlns:a16="http://schemas.microsoft.com/office/drawing/2014/main" id="{6DF67C49-8246-45D1-AFFC-6EFBA3E150C6}"/>
              </a:ext>
            </a:extLst>
          </p:cNvPr>
          <p:cNvSpPr>
            <a:spLocks noGrp="1"/>
          </p:cNvSpPr>
          <p:nvPr>
            <p:ph type="title"/>
          </p:nvPr>
        </p:nvSpPr>
        <p:spPr>
          <a:xfrm>
            <a:off x="801340" y="802955"/>
            <a:ext cx="4766330" cy="1454051"/>
          </a:xfrm>
        </p:spPr>
        <p:txBody>
          <a:bodyPr>
            <a:normAutofit/>
          </a:bodyPr>
          <a:lstStyle/>
          <a:p>
            <a:r>
              <a:rPr lang="hr-HR" sz="3600" b="1" dirty="0">
                <a:solidFill>
                  <a:srgbClr val="000000"/>
                </a:solidFill>
                <a:latin typeface="+mn-lt"/>
              </a:rPr>
              <a:t>Razmislite:</a:t>
            </a:r>
            <a:br>
              <a:rPr lang="hr-HR" sz="3600" dirty="0">
                <a:solidFill>
                  <a:srgbClr val="000000"/>
                </a:solidFill>
                <a:latin typeface="inherit"/>
              </a:rPr>
            </a:br>
            <a:endParaRPr lang="hr-HR" sz="3600" dirty="0">
              <a:solidFill>
                <a:srgbClr val="000000"/>
              </a:solidFill>
            </a:endParaRPr>
          </a:p>
        </p:txBody>
      </p:sp>
      <p:sp>
        <p:nvSpPr>
          <p:cNvPr id="3" name="Rezervirano mjesto sadržaja 2">
            <a:extLst>
              <a:ext uri="{FF2B5EF4-FFF2-40B4-BE49-F238E27FC236}">
                <a16:creationId xmlns:a16="http://schemas.microsoft.com/office/drawing/2014/main" id="{46690770-B5D0-4971-B488-260801D10AEE}"/>
              </a:ext>
            </a:extLst>
          </p:cNvPr>
          <p:cNvSpPr>
            <a:spLocks noGrp="1"/>
          </p:cNvSpPr>
          <p:nvPr>
            <p:ph idx="1"/>
          </p:nvPr>
        </p:nvSpPr>
        <p:spPr>
          <a:xfrm>
            <a:off x="804672" y="2421683"/>
            <a:ext cx="4765949" cy="3489720"/>
          </a:xfrm>
        </p:spPr>
        <p:txBody>
          <a:bodyPr anchor="t">
            <a:normAutofit lnSpcReduction="10000"/>
          </a:bodyPr>
          <a:lstStyle/>
          <a:p>
            <a:pPr lvl="0" fontAlgn="base"/>
            <a:r>
              <a:rPr lang="hr-HR" sz="2400" dirty="0">
                <a:solidFill>
                  <a:srgbClr val="000000"/>
                </a:solidFill>
              </a:rPr>
              <a:t>Možete li pronaći razlike između naslova u tiskovinama i na internetskim stranicama?</a:t>
            </a:r>
          </a:p>
          <a:p>
            <a:pPr lvl="0" fontAlgn="base"/>
            <a:r>
              <a:rPr lang="hr-HR" sz="2400" dirty="0">
                <a:solidFill>
                  <a:srgbClr val="000000"/>
                </a:solidFill>
              </a:rPr>
              <a:t>Mislite li da su neki naslovi posebno dobro ili loše formulirani?</a:t>
            </a:r>
          </a:p>
          <a:p>
            <a:pPr lvl="0" fontAlgn="base"/>
            <a:r>
              <a:rPr lang="hr-HR" sz="2400" dirty="0">
                <a:solidFill>
                  <a:srgbClr val="000000"/>
                </a:solidFill>
              </a:rPr>
              <a:t>Jeste li na internetu našli neke članke koje biste klasificirali kao </a:t>
            </a:r>
            <a:r>
              <a:rPr lang="hr-HR" sz="2400" dirty="0" err="1">
                <a:solidFill>
                  <a:srgbClr val="000000"/>
                </a:solidFill>
              </a:rPr>
              <a:t>clickbait</a:t>
            </a:r>
            <a:r>
              <a:rPr lang="hr-HR" sz="2400" dirty="0">
                <a:solidFill>
                  <a:srgbClr val="000000"/>
                </a:solidFill>
              </a:rPr>
              <a:t> vijesti?</a:t>
            </a:r>
          </a:p>
          <a:p>
            <a:pPr lvl="0" fontAlgn="base"/>
            <a:r>
              <a:rPr lang="hr-HR" sz="2400" dirty="0">
                <a:solidFill>
                  <a:srgbClr val="000000"/>
                </a:solidFill>
              </a:rPr>
              <a:t>Ako jeste, o čemu su bili ti članci, a o čemu nisu?</a:t>
            </a:r>
          </a:p>
          <a:p>
            <a:pPr lvl="0" fontAlgn="base"/>
            <a:endParaRPr lang="hr-HR" sz="1800" dirty="0">
              <a:solidFill>
                <a:srgbClr val="000000"/>
              </a:solidFill>
              <a:latin typeface="inherit"/>
            </a:endParaRPr>
          </a:p>
          <a:p>
            <a:pPr marL="0" lvl="0" indent="0" fontAlgn="base">
              <a:buNone/>
            </a:pPr>
            <a:endParaRPr lang="hr-HR" sz="1800" dirty="0">
              <a:solidFill>
                <a:srgbClr val="000000"/>
              </a:solidFill>
              <a:latin typeface="inherit"/>
            </a:endParaRPr>
          </a:p>
          <a:p>
            <a:pPr marL="0" indent="0">
              <a:buNone/>
            </a:pPr>
            <a:endParaRPr lang="hr-HR" sz="1800" dirty="0">
              <a:solidFill>
                <a:srgbClr val="000000"/>
              </a:solidFill>
            </a:endParaRPr>
          </a:p>
        </p:txBody>
      </p:sp>
      <p:sp>
        <p:nvSpPr>
          <p:cNvPr id="18"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lika 4">
            <a:extLst>
              <a:ext uri="{FF2B5EF4-FFF2-40B4-BE49-F238E27FC236}">
                <a16:creationId xmlns:a16="http://schemas.microsoft.com/office/drawing/2014/main" id="{2CFFE187-F3A6-4E65-8755-09E2B3AAE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392" y="2512538"/>
            <a:ext cx="4142232" cy="2756467"/>
          </a:xfrm>
          <a:prstGeom prst="rect">
            <a:avLst/>
          </a:prstGeom>
        </p:spPr>
      </p:pic>
    </p:spTree>
    <p:extLst>
      <p:ext uri="{BB962C8B-B14F-4D97-AF65-F5344CB8AC3E}">
        <p14:creationId xmlns:p14="http://schemas.microsoft.com/office/powerpoint/2010/main" val="1024888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3B12DCF4-6041-48EA-A1CE-54584C7F35DF}"/>
              </a:ext>
            </a:extLst>
          </p:cNvPr>
          <p:cNvSpPr>
            <a:spLocks noGrp="1"/>
          </p:cNvSpPr>
          <p:nvPr>
            <p:ph type="title"/>
          </p:nvPr>
        </p:nvSpPr>
        <p:spPr>
          <a:xfrm>
            <a:off x="655320" y="365125"/>
            <a:ext cx="9013052" cy="1623312"/>
          </a:xfrm>
        </p:spPr>
        <p:txBody>
          <a:bodyPr anchor="b">
            <a:normAutofit/>
          </a:bodyPr>
          <a:lstStyle/>
          <a:p>
            <a:r>
              <a:rPr lang="hr-HR" sz="4000" b="1" cap="all" dirty="0">
                <a:latin typeface="Open Sans"/>
              </a:rPr>
              <a:t>Istraživanje</a:t>
            </a:r>
            <a:endParaRPr lang="hr-HR" sz="4000"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9CB1B2F6-E723-4192-8822-9770C1354008}"/>
              </a:ext>
            </a:extLst>
          </p:cNvPr>
          <p:cNvSpPr>
            <a:spLocks noGrp="1"/>
          </p:cNvSpPr>
          <p:nvPr>
            <p:ph idx="1"/>
          </p:nvPr>
        </p:nvSpPr>
        <p:spPr>
          <a:xfrm>
            <a:off x="655320" y="2644518"/>
            <a:ext cx="9013052" cy="3725108"/>
          </a:xfrm>
        </p:spPr>
        <p:txBody>
          <a:bodyPr>
            <a:noAutofit/>
          </a:bodyPr>
          <a:lstStyle/>
          <a:p>
            <a:pPr fontAlgn="base">
              <a:buFont typeface="+mj-lt"/>
              <a:buAutoNum type="arabicPeriod"/>
            </a:pPr>
            <a:r>
              <a:rPr lang="hr-HR" sz="2400" dirty="0"/>
              <a:t>Različiti mediji često izvještavaju o istim događajima. Pronađite što je moguće više članaka o nekoj aktualnoj temi i obratite posebnu pažnju na naslove. Primjećujete li neke razlike? Zapišite ih i diskutirajte o tome s partnerom ili u grupi.</a:t>
            </a:r>
          </a:p>
          <a:p>
            <a:pPr fontAlgn="base">
              <a:buFont typeface="+mj-lt"/>
              <a:buAutoNum type="arabicPeriod"/>
            </a:pPr>
            <a:r>
              <a:rPr lang="hr-HR" sz="2400" dirty="0"/>
              <a:t>Tiskane novine i njihova internetska stranica su dva različita proizvoda. Usporedite domaće vijesti iz novina i njihove online verzije. Kako se razlikuju jedne od drugih?</a:t>
            </a:r>
          </a:p>
          <a:p>
            <a:pPr fontAlgn="base">
              <a:buFont typeface="+mj-lt"/>
              <a:buAutoNum type="arabicPeriod"/>
            </a:pPr>
            <a:r>
              <a:rPr lang="hr-HR" sz="2400" dirty="0"/>
              <a:t>U skladu s dobrim novinarskim praksama naslov bi trebao biti povezan sa sadržajem. Odaberite 10 vijesti iz 1) tiskanog izdanja novina ili časopisa i 2) stranice </a:t>
            </a:r>
            <a:r>
              <a:rPr lang="hr-HR" sz="2400" dirty="0" err="1"/>
              <a:t>news</a:t>
            </a:r>
            <a:r>
              <a:rPr lang="hr-HR" sz="2400" dirty="0"/>
              <a:t> portala. </a:t>
            </a:r>
          </a:p>
        </p:txBody>
      </p:sp>
    </p:spTree>
    <p:extLst>
      <p:ext uri="{BB962C8B-B14F-4D97-AF65-F5344CB8AC3E}">
        <p14:creationId xmlns:p14="http://schemas.microsoft.com/office/powerpoint/2010/main" val="123342204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slov 1">
            <a:extLst>
              <a:ext uri="{FF2B5EF4-FFF2-40B4-BE49-F238E27FC236}">
                <a16:creationId xmlns:a16="http://schemas.microsoft.com/office/drawing/2014/main" id="{C0FE1988-A4DD-4B92-AE13-879E56C686E5}"/>
              </a:ext>
            </a:extLst>
          </p:cNvPr>
          <p:cNvSpPr>
            <a:spLocks noGrp="1"/>
          </p:cNvSpPr>
          <p:nvPr>
            <p:ph type="title"/>
          </p:nvPr>
        </p:nvSpPr>
        <p:spPr>
          <a:xfrm>
            <a:off x="1179226" y="448056"/>
            <a:ext cx="9833548" cy="1066802"/>
          </a:xfrm>
        </p:spPr>
        <p:txBody>
          <a:bodyPr>
            <a:normAutofit/>
          </a:bodyPr>
          <a:lstStyle/>
          <a:p>
            <a:r>
              <a:rPr lang="hr-HR" sz="4000" b="1" dirty="0">
                <a:solidFill>
                  <a:srgbClr val="3F3F3F"/>
                </a:solidFill>
              </a:rPr>
              <a:t>STVARAMO</a:t>
            </a:r>
            <a:endParaRPr lang="hr-HR" sz="4000" dirty="0">
              <a:solidFill>
                <a:srgbClr val="3F3F3F"/>
              </a:solidFill>
            </a:endParaRPr>
          </a:p>
        </p:txBody>
      </p:sp>
      <p:sp>
        <p:nvSpPr>
          <p:cNvPr id="3" name="Rezervirano mjesto sadržaja 2">
            <a:extLst>
              <a:ext uri="{FF2B5EF4-FFF2-40B4-BE49-F238E27FC236}">
                <a16:creationId xmlns:a16="http://schemas.microsoft.com/office/drawing/2014/main" id="{CAE9C39E-F0F5-4913-9910-7AE0D1B58907}"/>
              </a:ext>
            </a:extLst>
          </p:cNvPr>
          <p:cNvSpPr>
            <a:spLocks noGrp="1"/>
          </p:cNvSpPr>
          <p:nvPr>
            <p:ph idx="1"/>
          </p:nvPr>
        </p:nvSpPr>
        <p:spPr>
          <a:xfrm>
            <a:off x="190011" y="2536365"/>
            <a:ext cx="8056214" cy="4146865"/>
          </a:xfrm>
        </p:spPr>
        <p:txBody>
          <a:bodyPr anchor="ctr">
            <a:normAutofit fontScale="92500" lnSpcReduction="10000"/>
          </a:bodyPr>
          <a:lstStyle/>
          <a:p>
            <a:pPr fontAlgn="base">
              <a:buFont typeface="+mj-lt"/>
              <a:buAutoNum type="arabicPeriod"/>
            </a:pPr>
            <a:r>
              <a:rPr lang="hr-HR" sz="2600" dirty="0">
                <a:solidFill>
                  <a:srgbClr val="FFFFFF"/>
                </a:solidFill>
              </a:rPr>
              <a:t>Odaberite jedan članak iz novina ili časopisa za koji mislite da je dobro napisan i ponovno napišite naslov kako bi bio više senzacionalistički i upadljiviji, kao da je je riječ o clickbaitu. Prođite kroz naslove koje ste napisali i raspravljajte o njima.</a:t>
            </a:r>
          </a:p>
          <a:p>
            <a:pPr fontAlgn="base">
              <a:buFont typeface="+mj-lt"/>
              <a:buAutoNum type="arabicPeriod"/>
            </a:pPr>
            <a:r>
              <a:rPr lang="hr-HR" sz="2600" dirty="0">
                <a:solidFill>
                  <a:srgbClr val="FFFFFF"/>
                </a:solidFill>
              </a:rPr>
              <a:t>U grupama napišite što je više moguće istinitih naslova. Napravite anketu i odaberite najprivlačniji naslov. Obrazložite svoju odluku.</a:t>
            </a:r>
          </a:p>
          <a:p>
            <a:pPr fontAlgn="base">
              <a:buFont typeface="+mj-lt"/>
              <a:buAutoNum type="arabicPeriod"/>
            </a:pPr>
            <a:r>
              <a:rPr lang="hr-HR" sz="2600" dirty="0">
                <a:solidFill>
                  <a:srgbClr val="FFFFFF"/>
                </a:solidFill>
              </a:rPr>
              <a:t>Napišite svoj clickbait članak. Dobar clickbait naslov mami čitatelja, a može biti i zabavan ili potaknuti na razmišljanje. Možete objaviti svoje članke na školskoj stranici ili blogu svoje grupe.</a:t>
            </a:r>
          </a:p>
          <a:p>
            <a:pPr marL="0" indent="0" fontAlgn="base">
              <a:buNone/>
            </a:pPr>
            <a:r>
              <a:rPr lang="hr-HR" sz="1700" dirty="0">
                <a:solidFill>
                  <a:srgbClr val="FFFFFF"/>
                </a:solidFill>
              </a:rPr>
              <a:t>Izvor: </a:t>
            </a:r>
            <a:r>
              <a:rPr lang="en-GB" sz="1700" dirty="0">
                <a:hlinkClick r:id="rId3"/>
              </a:rPr>
              <a:t>https://www.medijskapismenost.hr/informacije-o-clickbait-clancima-i-vjezbe-koje-mozete-raditi-s-djecom/</a:t>
            </a:r>
            <a:endParaRPr lang="hr-HR" sz="1700" dirty="0">
              <a:solidFill>
                <a:srgbClr val="FFFFFF"/>
              </a:solidFill>
            </a:endParaRPr>
          </a:p>
          <a:p>
            <a:pPr marL="0" indent="0">
              <a:buNone/>
            </a:pPr>
            <a:endParaRPr lang="hr-HR" sz="2200" dirty="0">
              <a:solidFill>
                <a:srgbClr val="FFFFFF"/>
              </a:solidFill>
            </a:endParaRPr>
          </a:p>
        </p:txBody>
      </p:sp>
    </p:spTree>
    <p:extLst>
      <p:ext uri="{BB962C8B-B14F-4D97-AF65-F5344CB8AC3E}">
        <p14:creationId xmlns:p14="http://schemas.microsoft.com/office/powerpoint/2010/main" val="90702753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0">
            <a:extLst>
              <a:ext uri="{FF2B5EF4-FFF2-40B4-BE49-F238E27FC236}">
                <a16:creationId xmlns:a16="http://schemas.microsoft.com/office/drawing/2014/main" id="{02D44074-0B69-4F0C-A7B3-5645CE40D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8D565D35-E3C7-4005-8161-889FD6434F84}"/>
              </a:ext>
            </a:extLst>
          </p:cNvPr>
          <p:cNvSpPr>
            <a:spLocks noGrp="1"/>
          </p:cNvSpPr>
          <p:nvPr>
            <p:ph type="title"/>
          </p:nvPr>
        </p:nvSpPr>
        <p:spPr>
          <a:xfrm>
            <a:off x="8153399" y="640081"/>
            <a:ext cx="3395133" cy="5574452"/>
          </a:xfrm>
        </p:spPr>
        <p:txBody>
          <a:bodyPr vert="horz" lIns="91440" tIns="45720" rIns="91440" bIns="45720" rtlCol="0" anchor="ctr">
            <a:normAutofit/>
          </a:bodyPr>
          <a:lstStyle/>
          <a:p>
            <a:r>
              <a:rPr lang="en-US" kern="1200" dirty="0">
                <a:solidFill>
                  <a:srgbClr val="FFFFFF"/>
                </a:solidFill>
                <a:latin typeface="+mj-lt"/>
                <a:ea typeface="+mj-ea"/>
                <a:cs typeface="+mj-cs"/>
              </a:rPr>
              <a:t>PRIMJER ZA 3. AKTIVNOST</a:t>
            </a:r>
            <a:br>
              <a:rPr lang="hr-HR" kern="1200" dirty="0">
                <a:solidFill>
                  <a:srgbClr val="FFFFFF"/>
                </a:solidFill>
                <a:latin typeface="+mj-lt"/>
                <a:ea typeface="+mj-ea"/>
                <a:cs typeface="+mj-cs"/>
              </a:rPr>
            </a:br>
            <a:br>
              <a:rPr lang="hr-HR" kern="1200" dirty="0">
                <a:solidFill>
                  <a:srgbClr val="FFFFFF"/>
                </a:solidFill>
                <a:latin typeface="+mj-lt"/>
                <a:ea typeface="+mj-ea"/>
                <a:cs typeface="+mj-cs"/>
              </a:rPr>
            </a:br>
            <a:r>
              <a:rPr lang="hr-HR" sz="1600" dirty="0">
                <a:solidFill>
                  <a:srgbClr val="FFFFFF"/>
                </a:solidFill>
              </a:rPr>
              <a:t>članak s ovogodišnje smotre </a:t>
            </a:r>
            <a:r>
              <a:rPr lang="hr-HR" sz="1600" dirty="0" err="1">
                <a:solidFill>
                  <a:srgbClr val="FFFFFF"/>
                </a:solidFill>
              </a:rPr>
              <a:t>LiDraNo</a:t>
            </a:r>
            <a:br>
              <a:rPr lang="hr-HR" sz="1600" dirty="0">
                <a:solidFill>
                  <a:srgbClr val="FFFFFF"/>
                </a:solidFill>
              </a:rPr>
            </a:br>
            <a:r>
              <a:rPr lang="hr-HR" sz="1600" dirty="0">
                <a:solidFill>
                  <a:srgbClr val="FFFFFF"/>
                </a:solidFill>
              </a:rPr>
              <a:t>učenice Gabi Pavlović</a:t>
            </a:r>
            <a:endParaRPr lang="en-US" sz="1600" kern="1200" dirty="0">
              <a:solidFill>
                <a:srgbClr val="FFFFFF"/>
              </a:solidFill>
              <a:latin typeface="+mj-lt"/>
              <a:ea typeface="+mj-ea"/>
              <a:cs typeface="+mj-cs"/>
            </a:endParaRPr>
          </a:p>
        </p:txBody>
      </p:sp>
      <p:pic>
        <p:nvPicPr>
          <p:cNvPr id="11" name="Rezervirano mjesto sadržaja 10">
            <a:extLst>
              <a:ext uri="{FF2B5EF4-FFF2-40B4-BE49-F238E27FC236}">
                <a16:creationId xmlns:a16="http://schemas.microsoft.com/office/drawing/2014/main" id="{4DA9DC37-280F-4147-A912-B793A502B76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38588" y="681038"/>
            <a:ext cx="3140075" cy="5492750"/>
          </a:xfrm>
        </p:spPr>
      </p:pic>
      <p:pic>
        <p:nvPicPr>
          <p:cNvPr id="17" name="Slika 16">
            <a:extLst>
              <a:ext uri="{FF2B5EF4-FFF2-40B4-BE49-F238E27FC236}">
                <a16:creationId xmlns:a16="http://schemas.microsoft.com/office/drawing/2014/main" id="{7B74D8E9-A572-4FB4-BAA9-E69A6EB95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875" y="681038"/>
            <a:ext cx="3076575" cy="5492750"/>
          </a:xfrm>
          <a:prstGeom prst="rect">
            <a:avLst/>
          </a:prstGeom>
        </p:spPr>
      </p:pic>
    </p:spTree>
    <p:extLst>
      <p:ext uri="{BB962C8B-B14F-4D97-AF65-F5344CB8AC3E}">
        <p14:creationId xmlns:p14="http://schemas.microsoft.com/office/powerpoint/2010/main" val="3349891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8CFED3-1812-46DE-A8E2-4043C533DBA1}"/>
              </a:ext>
            </a:extLst>
          </p:cNvPr>
          <p:cNvSpPr>
            <a:spLocks noGrp="1"/>
          </p:cNvSpPr>
          <p:nvPr>
            <p:ph type="title"/>
          </p:nvPr>
        </p:nvSpPr>
        <p:spPr/>
        <p:txBody>
          <a:bodyPr/>
          <a:lstStyle/>
          <a:p>
            <a:r>
              <a:rPr lang="hr-HR" b="1" dirty="0"/>
              <a:t>POKUŠAJTE SAMI OSMISLITI CLICKBAIT NASLOVE NADOPUNJUJUĆI REČENICE</a:t>
            </a:r>
          </a:p>
        </p:txBody>
      </p:sp>
      <p:sp>
        <p:nvSpPr>
          <p:cNvPr id="3" name="Rezervirano mjesto sadržaja 2">
            <a:extLst>
              <a:ext uri="{FF2B5EF4-FFF2-40B4-BE49-F238E27FC236}">
                <a16:creationId xmlns:a16="http://schemas.microsoft.com/office/drawing/2014/main" id="{FB51E36A-874A-4300-84FF-7C20575DB980}"/>
              </a:ext>
            </a:extLst>
          </p:cNvPr>
          <p:cNvSpPr>
            <a:spLocks noGrp="1"/>
          </p:cNvSpPr>
          <p:nvPr>
            <p:ph idx="1"/>
          </p:nvPr>
        </p:nvSpPr>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hr-HR" dirty="0">
                <a:ea typeface="Calibri" panose="020F0502020204030204" pitchFamily="34" charset="0"/>
                <a:cs typeface="Arial" panose="020B0604020202020204" pitchFamily="34" charset="0"/>
              </a:rPr>
              <a:t>25 __________ koji će promijeniti način na koji ______________</a:t>
            </a:r>
            <a:endParaRPr lang="hr-HR" sz="2400" dirty="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dirty="0">
                <a:ea typeface="Calibri" panose="020F0502020204030204" pitchFamily="34" charset="0"/>
                <a:cs typeface="Arial" panose="020B0604020202020204" pitchFamily="34" charset="0"/>
              </a:rPr>
              <a:t>Probala sam ___________. Čak sam i ja bila iznenađena onime što je uslijedilo</a:t>
            </a:r>
            <a:endParaRPr lang="hr-HR" sz="2400" dirty="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dirty="0">
                <a:ea typeface="Calibri" panose="020F0502020204030204" pitchFamily="34" charset="0"/>
                <a:cs typeface="Arial" panose="020B0604020202020204" pitchFamily="34" charset="0"/>
              </a:rPr>
              <a:t>Ovo će učiniti  _______________ 10 puta boljim</a:t>
            </a:r>
            <a:endParaRPr lang="hr-HR" sz="2400" dirty="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dirty="0">
                <a:ea typeface="Calibri" panose="020F0502020204030204" pitchFamily="34" charset="0"/>
                <a:cs typeface="Arial" panose="020B0604020202020204" pitchFamily="34" charset="0"/>
              </a:rPr>
              <a:t>Koristite ovih 20 trikova za bolje ______________. #5 je fenomenalan!</a:t>
            </a:r>
            <a:endParaRPr lang="hr-HR" sz="2400" dirty="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hr-HR" dirty="0">
                <a:ea typeface="Calibri" panose="020F0502020204030204" pitchFamily="34" charset="0"/>
                <a:cs typeface="Arial" panose="020B0604020202020204" pitchFamily="34" charset="0"/>
              </a:rPr>
              <a:t>Kad saznaš ___ više nikada nećeš ________________</a:t>
            </a:r>
            <a:endParaRPr lang="hr-HR" sz="2400" dirty="0">
              <a:ea typeface="Calibri" panose="020F0502020204030204" pitchFamily="34" charset="0"/>
              <a:cs typeface="Arial" panose="020B0604020202020204" pitchFamily="34" charset="0"/>
            </a:endParaRPr>
          </a:p>
          <a:p>
            <a:pPr marL="0" indent="0">
              <a:lnSpc>
                <a:spcPct val="107000"/>
              </a:lnSpc>
              <a:spcAft>
                <a:spcPts val="800"/>
              </a:spcAft>
              <a:buNone/>
            </a:pPr>
            <a:endParaRPr lang="hr-HR" sz="24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hr-HR" dirty="0"/>
          </a:p>
        </p:txBody>
      </p:sp>
    </p:spTree>
    <p:extLst>
      <p:ext uri="{BB962C8B-B14F-4D97-AF65-F5344CB8AC3E}">
        <p14:creationId xmlns:p14="http://schemas.microsoft.com/office/powerpoint/2010/main" val="3318483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EBA777-EFAC-4EA9-9EBF-DDECF2DFE976}"/>
              </a:ext>
            </a:extLst>
          </p:cNvPr>
          <p:cNvSpPr>
            <a:spLocks noGrp="1"/>
          </p:cNvSpPr>
          <p:nvPr>
            <p:ph type="title"/>
          </p:nvPr>
        </p:nvSpPr>
        <p:spPr/>
        <p:txBody>
          <a:bodyPr>
            <a:normAutofit/>
          </a:bodyPr>
          <a:lstStyle/>
          <a:p>
            <a:r>
              <a:rPr lang="hr-HR" b="1" dirty="0"/>
              <a:t>NEĆETE VJEROVATI ŠTO JE EMMA ROBERTS UČINILA OVAJ PUT…</a:t>
            </a:r>
          </a:p>
        </p:txBody>
      </p:sp>
      <p:pic>
        <p:nvPicPr>
          <p:cNvPr id="4" name="Rezervirano mjesto sadržaja 4" descr="Slika na kojoj se prikazuje snimka zaslona&#10;&#10;Opis je automatski generiran">
            <a:extLst>
              <a:ext uri="{FF2B5EF4-FFF2-40B4-BE49-F238E27FC236}">
                <a16:creationId xmlns:a16="http://schemas.microsoft.com/office/drawing/2014/main" id="{571B1C3C-8A89-4F7C-B6FD-DFE40186615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30" t="19969" r="2372" b="16163"/>
          <a:stretch/>
        </p:blipFill>
        <p:spPr>
          <a:xfrm>
            <a:off x="3285376" y="1825625"/>
            <a:ext cx="5621247" cy="4351338"/>
          </a:xfrm>
        </p:spPr>
      </p:pic>
    </p:spTree>
    <p:extLst>
      <p:ext uri="{BB962C8B-B14F-4D97-AF65-F5344CB8AC3E}">
        <p14:creationId xmlns:p14="http://schemas.microsoft.com/office/powerpoint/2010/main" val="405742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F994DF-730F-4BC9-BF3C-57847F1438B9}"/>
              </a:ext>
            </a:extLst>
          </p:cNvPr>
          <p:cNvSpPr>
            <a:spLocks noGrp="1"/>
          </p:cNvSpPr>
          <p:nvPr>
            <p:ph type="title"/>
          </p:nvPr>
        </p:nvSpPr>
        <p:spPr/>
        <p:txBody>
          <a:bodyPr/>
          <a:lstStyle/>
          <a:p>
            <a:r>
              <a:rPr lang="hr-HR" b="1" dirty="0"/>
              <a:t>NEKA OD RJEŠENJA</a:t>
            </a:r>
          </a:p>
        </p:txBody>
      </p:sp>
      <p:sp>
        <p:nvSpPr>
          <p:cNvPr id="3" name="Rezervirano mjesto sadržaja 2">
            <a:extLst>
              <a:ext uri="{FF2B5EF4-FFF2-40B4-BE49-F238E27FC236}">
                <a16:creationId xmlns:a16="http://schemas.microsoft.com/office/drawing/2014/main" id="{A50EF1DD-608A-41B6-9257-3B16C166D570}"/>
              </a:ext>
            </a:extLst>
          </p:cNvPr>
          <p:cNvSpPr>
            <a:spLocks noGrp="1"/>
          </p:cNvSpPr>
          <p:nvPr>
            <p:ph idx="1"/>
          </p:nvPr>
        </p:nvSpPr>
        <p:spPr>
          <a:xfrm>
            <a:off x="838200" y="1483567"/>
            <a:ext cx="7975416" cy="4559786"/>
          </a:xfrm>
        </p:spPr>
        <p:txBody>
          <a:bodyPr>
            <a:normAutofit/>
          </a:bodyPr>
          <a:lstStyle/>
          <a:p>
            <a:pPr fontAlgn="base"/>
            <a:r>
              <a:rPr lang="hr-HR" dirty="0">
                <a:solidFill>
                  <a:srgbClr val="343A41"/>
                </a:solidFill>
              </a:rPr>
              <a:t>25 savjeta koji će promijeniti način na koji živite</a:t>
            </a:r>
          </a:p>
          <a:p>
            <a:pPr fontAlgn="base"/>
            <a:r>
              <a:rPr lang="hr-HR" dirty="0">
                <a:solidFill>
                  <a:srgbClr val="343A41"/>
                </a:solidFill>
              </a:rPr>
              <a:t>25 stvari koji će promijeniti način na koji se tuširate</a:t>
            </a:r>
          </a:p>
          <a:p>
            <a:pPr fontAlgn="base"/>
            <a:r>
              <a:rPr lang="hr-HR" dirty="0">
                <a:solidFill>
                  <a:srgbClr val="343A41"/>
                </a:solidFill>
              </a:rPr>
              <a:t>25 savjeta koji će promijeniti način na koji perete zube</a:t>
            </a:r>
          </a:p>
          <a:p>
            <a:pPr fontAlgn="base"/>
            <a:r>
              <a:rPr lang="hr-HR" dirty="0">
                <a:solidFill>
                  <a:srgbClr val="343A41"/>
                </a:solidFill>
              </a:rPr>
              <a:t>Probala sam vodu iz WC školjke. Čak sam i ja bila iznenađena onime što je uslijedilo</a:t>
            </a:r>
          </a:p>
          <a:p>
            <a:pPr fontAlgn="base"/>
            <a:r>
              <a:rPr lang="hr-HR" dirty="0">
                <a:solidFill>
                  <a:srgbClr val="343A41"/>
                </a:solidFill>
              </a:rPr>
              <a:t>Probala sam proizvod za čišćenje poda. Čak sam i ja bila iznenađena onime što je uslijedilo</a:t>
            </a:r>
          </a:p>
          <a:p>
            <a:pPr marL="0" indent="0">
              <a:buNone/>
            </a:pPr>
            <a:endParaRPr lang="hr-HR" dirty="0"/>
          </a:p>
        </p:txBody>
      </p:sp>
      <p:pic>
        <p:nvPicPr>
          <p:cNvPr id="5" name="Slika 4" descr="Slika na kojoj se prikazuje objekt, na zatvorenom, sjedenje, zdjela&#10;&#10;Opis je automatski generiran">
            <a:extLst>
              <a:ext uri="{FF2B5EF4-FFF2-40B4-BE49-F238E27FC236}">
                <a16:creationId xmlns:a16="http://schemas.microsoft.com/office/drawing/2014/main" id="{ACD3CE7E-7BC5-4DC2-92AE-A10091430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22903">
            <a:off x="9150629" y="131388"/>
            <a:ext cx="2704358" cy="2704358"/>
          </a:xfrm>
          <a:prstGeom prst="rect">
            <a:avLst/>
          </a:prstGeom>
        </p:spPr>
      </p:pic>
    </p:spTree>
    <p:extLst>
      <p:ext uri="{BB962C8B-B14F-4D97-AF65-F5344CB8AC3E}">
        <p14:creationId xmlns:p14="http://schemas.microsoft.com/office/powerpoint/2010/main" val="362743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Slika na kojoj se prikazuje znak, crtež, na otvorenom, ulica&#10;&#10;Opis je automatski generiran">
            <a:extLst>
              <a:ext uri="{FF2B5EF4-FFF2-40B4-BE49-F238E27FC236}">
                <a16:creationId xmlns:a16="http://schemas.microsoft.com/office/drawing/2014/main" id="{BBFEF315-BB2E-4057-86CE-654C992D6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92563">
            <a:off x="6212700" y="4144580"/>
            <a:ext cx="2143125" cy="2143125"/>
          </a:xfrm>
          <a:prstGeom prst="rect">
            <a:avLst/>
          </a:prstGeom>
        </p:spPr>
      </p:pic>
      <p:sp>
        <p:nvSpPr>
          <p:cNvPr id="3" name="Rezervirano mjesto sadržaja 2">
            <a:extLst>
              <a:ext uri="{FF2B5EF4-FFF2-40B4-BE49-F238E27FC236}">
                <a16:creationId xmlns:a16="http://schemas.microsoft.com/office/drawing/2014/main" id="{CB1165E9-2C89-4D8D-A443-475773FD5DB6}"/>
              </a:ext>
            </a:extLst>
          </p:cNvPr>
          <p:cNvSpPr>
            <a:spLocks noGrp="1"/>
          </p:cNvSpPr>
          <p:nvPr>
            <p:ph idx="1"/>
          </p:nvPr>
        </p:nvSpPr>
        <p:spPr>
          <a:xfrm>
            <a:off x="838200" y="569167"/>
            <a:ext cx="10515600" cy="5607796"/>
          </a:xfrm>
        </p:spPr>
        <p:txBody>
          <a:bodyPr/>
          <a:lstStyle/>
          <a:p>
            <a:pPr lvl="0" fontAlgn="base"/>
            <a:r>
              <a:rPr lang="hr-HR" dirty="0">
                <a:solidFill>
                  <a:srgbClr val="343A41"/>
                </a:solidFill>
              </a:rPr>
              <a:t>Ovo će učiniti vaš stan 10 puta boljim</a:t>
            </a:r>
          </a:p>
          <a:p>
            <a:pPr lvl="0" fontAlgn="base"/>
            <a:r>
              <a:rPr lang="hr-HR" dirty="0">
                <a:solidFill>
                  <a:srgbClr val="343A41"/>
                </a:solidFill>
              </a:rPr>
              <a:t>Ovo će učiniti vaše raspoloženje 10 puta boljim</a:t>
            </a:r>
          </a:p>
          <a:p>
            <a:pPr lvl="0" fontAlgn="base"/>
            <a:r>
              <a:rPr lang="hr-HR" dirty="0">
                <a:solidFill>
                  <a:srgbClr val="343A41"/>
                </a:solidFill>
              </a:rPr>
              <a:t>Koristite ovih 20 trikova za bolje mršavljenje. #5 je fenomenalan!</a:t>
            </a:r>
          </a:p>
          <a:p>
            <a:pPr fontAlgn="base"/>
            <a:r>
              <a:rPr lang="hr-HR" dirty="0">
                <a:solidFill>
                  <a:srgbClr val="343A41"/>
                </a:solidFill>
              </a:rPr>
              <a:t>Kad saznaš kako brzo zaspati, više nikada nećeš imati podočnjake</a:t>
            </a:r>
          </a:p>
          <a:p>
            <a:pPr lvl="0" fontAlgn="base"/>
            <a:r>
              <a:rPr lang="hr-HR" dirty="0">
                <a:solidFill>
                  <a:srgbClr val="343A41"/>
                </a:solidFill>
              </a:rPr>
              <a:t>Kad saznaš od čega se radi, više nikada nećeš pojesti ovo meso</a:t>
            </a:r>
          </a:p>
          <a:p>
            <a:pPr lvl="0" fontAlgn="base"/>
            <a:r>
              <a:rPr lang="hr-HR" dirty="0">
                <a:solidFill>
                  <a:srgbClr val="343A41"/>
                </a:solidFill>
              </a:rPr>
              <a:t>Kad saznaš ovo, više nikada nećeš morati ići na dijetu</a:t>
            </a:r>
          </a:p>
          <a:p>
            <a:pPr lvl="0" fontAlgn="base"/>
            <a:r>
              <a:rPr lang="hr-HR" dirty="0">
                <a:solidFill>
                  <a:srgbClr val="343A41"/>
                </a:solidFill>
              </a:rPr>
              <a:t>Kad saznaš za ovaj proizvod, više nikada nećeš morati jesti</a:t>
            </a:r>
          </a:p>
          <a:p>
            <a:pPr marL="0" lvl="0" indent="0" fontAlgn="base">
              <a:buNone/>
            </a:pPr>
            <a:r>
              <a:rPr lang="hr-HR" dirty="0">
                <a:solidFill>
                  <a:srgbClr val="343A41"/>
                </a:solidFill>
              </a:rPr>
              <a:t>  zdravo i vježbati</a:t>
            </a:r>
          </a:p>
          <a:p>
            <a:pPr lvl="0" fontAlgn="base"/>
            <a:endParaRPr lang="hr-HR" dirty="0">
              <a:solidFill>
                <a:srgbClr val="343A41"/>
              </a:solidFill>
              <a:latin typeface="inherit"/>
            </a:endParaRPr>
          </a:p>
          <a:p>
            <a:endParaRPr lang="hr-HR" dirty="0"/>
          </a:p>
        </p:txBody>
      </p:sp>
    </p:spTree>
    <p:extLst>
      <p:ext uri="{BB962C8B-B14F-4D97-AF65-F5344CB8AC3E}">
        <p14:creationId xmlns:p14="http://schemas.microsoft.com/office/powerpoint/2010/main" val="4250204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descr="Slika na kojoj se prikazuje polica, stog, knjiga, hrpa&#10;&#10;Opis je automatski generiran">
            <a:extLst>
              <a:ext uri="{FF2B5EF4-FFF2-40B4-BE49-F238E27FC236}">
                <a16:creationId xmlns:a16="http://schemas.microsoft.com/office/drawing/2014/main" id="{BAD51DFC-E568-4981-804F-4E58FEC399A7}"/>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7952" r="-1" b="10455"/>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Naslov 1">
            <a:extLst>
              <a:ext uri="{FF2B5EF4-FFF2-40B4-BE49-F238E27FC236}">
                <a16:creationId xmlns:a16="http://schemas.microsoft.com/office/drawing/2014/main" id="{FCC77351-E168-46F0-BE02-9A833D5714FC}"/>
              </a:ext>
            </a:extLst>
          </p:cNvPr>
          <p:cNvSpPr>
            <a:spLocks noGrp="1"/>
          </p:cNvSpPr>
          <p:nvPr>
            <p:ph type="title"/>
          </p:nvPr>
        </p:nvSpPr>
        <p:spPr>
          <a:xfrm>
            <a:off x="804998" y="798445"/>
            <a:ext cx="4803636" cy="1311664"/>
          </a:xfrm>
        </p:spPr>
        <p:txBody>
          <a:bodyPr>
            <a:normAutofit/>
          </a:bodyPr>
          <a:lstStyle/>
          <a:p>
            <a:r>
              <a:rPr lang="hr-HR" sz="3400" b="1" dirty="0">
                <a:solidFill>
                  <a:srgbClr val="000000"/>
                </a:solidFill>
              </a:rPr>
              <a:t>CLICKBAIT I LEKTIRA (djela za cjelovito čitanje)</a:t>
            </a:r>
          </a:p>
        </p:txBody>
      </p:sp>
      <p:sp>
        <p:nvSpPr>
          <p:cNvPr id="3" name="Rezervirano mjesto sadržaja 2">
            <a:extLst>
              <a:ext uri="{FF2B5EF4-FFF2-40B4-BE49-F238E27FC236}">
                <a16:creationId xmlns:a16="http://schemas.microsoft.com/office/drawing/2014/main" id="{1D08A288-D7A7-4478-9873-94041968A94C}"/>
              </a:ext>
            </a:extLst>
          </p:cNvPr>
          <p:cNvSpPr>
            <a:spLocks noGrp="1"/>
          </p:cNvSpPr>
          <p:nvPr>
            <p:ph idx="1"/>
          </p:nvPr>
        </p:nvSpPr>
        <p:spPr>
          <a:xfrm>
            <a:off x="804997" y="2110109"/>
            <a:ext cx="4706803" cy="4483874"/>
          </a:xfrm>
        </p:spPr>
        <p:txBody>
          <a:bodyPr anchor="ctr">
            <a:normAutofit/>
          </a:bodyPr>
          <a:lstStyle/>
          <a:p>
            <a:pPr marL="0" indent="0">
              <a:buNone/>
            </a:pPr>
            <a:r>
              <a:rPr lang="hr-HR" dirty="0">
                <a:solidFill>
                  <a:srgbClr val="000000"/>
                </a:solidFill>
              </a:rPr>
              <a:t>Odaberite najdraži naslov koji ste ove godine čitali u sklopu lektire i sastavite što intrigantnije klikolovne naslove, nadnaslove i podnaslove kojima bi na nekom senzacionalističkom portalu namamili što više ljudi da pročitaju knjigu.</a:t>
            </a:r>
          </a:p>
          <a:p>
            <a:pPr marL="0" indent="0">
              <a:buNone/>
            </a:pPr>
            <a:r>
              <a:rPr lang="hr-HR" sz="1600" dirty="0">
                <a:solidFill>
                  <a:srgbClr val="000000"/>
                </a:solidFill>
              </a:rPr>
              <a:t>Izvor: </a:t>
            </a:r>
            <a:r>
              <a:rPr lang="en-GB" sz="1600" dirty="0">
                <a:hlinkClick r:id="rId4"/>
              </a:rPr>
              <a:t>https://www.skolskiportal.hr/kolumne/klikolovke-kao-domaca-zadaca/</a:t>
            </a:r>
            <a:endParaRPr lang="hr-HR" sz="1600" dirty="0">
              <a:solidFill>
                <a:srgbClr val="000000"/>
              </a:solidFill>
            </a:endParaRPr>
          </a:p>
        </p:txBody>
      </p:sp>
    </p:spTree>
    <p:extLst>
      <p:ext uri="{BB962C8B-B14F-4D97-AF65-F5344CB8AC3E}">
        <p14:creationId xmlns:p14="http://schemas.microsoft.com/office/powerpoint/2010/main" val="2693144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5FD910-A87C-47F2-B8D7-AFD09135A32B}"/>
              </a:ext>
            </a:extLst>
          </p:cNvPr>
          <p:cNvSpPr>
            <a:spLocks noGrp="1"/>
          </p:cNvSpPr>
          <p:nvPr>
            <p:ph type="title"/>
          </p:nvPr>
        </p:nvSpPr>
        <p:spPr/>
        <p:txBody>
          <a:bodyPr/>
          <a:lstStyle/>
          <a:p>
            <a:r>
              <a:rPr lang="hr-HR" b="1" dirty="0"/>
              <a:t>PRIMJERI</a:t>
            </a:r>
          </a:p>
        </p:txBody>
      </p:sp>
      <p:sp>
        <p:nvSpPr>
          <p:cNvPr id="3" name="Rezervirano mjesto sadržaja 2">
            <a:extLst>
              <a:ext uri="{FF2B5EF4-FFF2-40B4-BE49-F238E27FC236}">
                <a16:creationId xmlns:a16="http://schemas.microsoft.com/office/drawing/2014/main" id="{0581CC09-7CA1-4DC4-81E8-8F4F21291554}"/>
              </a:ext>
            </a:extLst>
          </p:cNvPr>
          <p:cNvSpPr>
            <a:spLocks noGrp="1"/>
          </p:cNvSpPr>
          <p:nvPr>
            <p:ph idx="1"/>
          </p:nvPr>
        </p:nvSpPr>
        <p:spPr>
          <a:xfrm>
            <a:off x="838200" y="1825625"/>
            <a:ext cx="8846127" cy="4351338"/>
          </a:xfrm>
        </p:spPr>
        <p:txBody>
          <a:bodyPr/>
          <a:lstStyle/>
          <a:p>
            <a:r>
              <a:rPr lang="hr-HR" dirty="0"/>
              <a:t>Nećete pogoditi koje su bile posljednje misli divljeg konja</a:t>
            </a:r>
          </a:p>
          <a:p>
            <a:pPr marL="0" indent="0">
              <a:buNone/>
            </a:pPr>
            <a:r>
              <a:rPr lang="hr-HR" dirty="0"/>
              <a:t>   pred ulaskom u klaonicu - Divlji konj, B. </a:t>
            </a:r>
            <a:r>
              <a:rPr lang="hr-HR" dirty="0" err="1"/>
              <a:t>Prosenjak</a:t>
            </a:r>
            <a:r>
              <a:rPr lang="hr-HR" dirty="0"/>
              <a:t> </a:t>
            </a:r>
          </a:p>
          <a:p>
            <a:r>
              <a:rPr lang="hr-HR" dirty="0"/>
              <a:t>Nećete vjerovati što je Marko Labudan učinio 8 dana </a:t>
            </a:r>
          </a:p>
          <a:p>
            <a:pPr marL="0" indent="0">
              <a:buNone/>
            </a:pPr>
            <a:r>
              <a:rPr lang="hr-HR" dirty="0"/>
              <a:t>   nakon ženine smrti - Breza, S. Kolar</a:t>
            </a:r>
          </a:p>
          <a:p>
            <a:r>
              <a:rPr lang="hr-HR" dirty="0"/>
              <a:t>Grupa dječaka na maturalcu upala razrednici u </a:t>
            </a:r>
          </a:p>
          <a:p>
            <a:pPr marL="0" indent="0">
              <a:buNone/>
            </a:pPr>
            <a:r>
              <a:rPr lang="hr-HR" dirty="0"/>
              <a:t>    hotelsku sobu i imali su što vidjeti... </a:t>
            </a:r>
          </a:p>
          <a:p>
            <a:pPr marL="0" indent="0">
              <a:buNone/>
            </a:pPr>
            <a:r>
              <a:rPr lang="hr-HR" dirty="0"/>
              <a:t>    Ovo je i mene iznenadilo - Maturalac, B. Primorac</a:t>
            </a:r>
          </a:p>
        </p:txBody>
      </p:sp>
      <p:sp>
        <p:nvSpPr>
          <p:cNvPr id="4" name="TekstniOkvir 3">
            <a:extLst>
              <a:ext uri="{FF2B5EF4-FFF2-40B4-BE49-F238E27FC236}">
                <a16:creationId xmlns:a16="http://schemas.microsoft.com/office/drawing/2014/main" id="{F707304F-18D1-46D0-93A1-C1E6993110D0}"/>
              </a:ext>
            </a:extLst>
          </p:cNvPr>
          <p:cNvSpPr txBox="1"/>
          <p:nvPr/>
        </p:nvSpPr>
        <p:spPr>
          <a:xfrm>
            <a:off x="5640355" y="2971800"/>
            <a:ext cx="914400" cy="914400"/>
          </a:xfrm>
          <a:prstGeom prst="rect">
            <a:avLst/>
          </a:prstGeom>
          <a:noFill/>
        </p:spPr>
        <p:txBody>
          <a:bodyPr wrap="square" rtlCol="0">
            <a:spAutoFit/>
          </a:bodyPr>
          <a:lstStyle/>
          <a:p>
            <a:endParaRPr lang="hr-HR" dirty="0"/>
          </a:p>
        </p:txBody>
      </p:sp>
      <p:pic>
        <p:nvPicPr>
          <p:cNvPr id="7" name="Slika 6" descr="Slika na kojoj se prikazuje voda, trava, konj, vožnja&#10;&#10;Opis je automatski generiran">
            <a:extLst>
              <a:ext uri="{FF2B5EF4-FFF2-40B4-BE49-F238E27FC236}">
                <a16:creationId xmlns:a16="http://schemas.microsoft.com/office/drawing/2014/main" id="{21897D3C-47DB-40FB-AD99-E0F385D10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49751">
            <a:off x="9521537" y="504825"/>
            <a:ext cx="1905000" cy="2924175"/>
          </a:xfrm>
          <a:prstGeom prst="rect">
            <a:avLst/>
          </a:prstGeom>
        </p:spPr>
      </p:pic>
    </p:spTree>
    <p:extLst>
      <p:ext uri="{BB962C8B-B14F-4D97-AF65-F5344CB8AC3E}">
        <p14:creationId xmlns:p14="http://schemas.microsoft.com/office/powerpoint/2010/main" val="783264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4659" y="238870"/>
            <a:ext cx="11342681" cy="6380259"/>
          </a:xfrm>
        </p:spPr>
      </p:pic>
    </p:spTree>
    <p:extLst>
      <p:ext uri="{BB962C8B-B14F-4D97-AF65-F5344CB8AC3E}">
        <p14:creationId xmlns:p14="http://schemas.microsoft.com/office/powerpoint/2010/main" val="157413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3C1B0AF-7E12-418E-BD6F-AA48684B3BA8}"/>
              </a:ext>
            </a:extLst>
          </p:cNvPr>
          <p:cNvSpPr>
            <a:spLocks noGrp="1"/>
          </p:cNvSpPr>
          <p:nvPr>
            <p:ph type="title"/>
          </p:nvPr>
        </p:nvSpPr>
        <p:spPr>
          <a:xfrm>
            <a:off x="838200" y="4776351"/>
            <a:ext cx="10515600" cy="1325563"/>
          </a:xfrm>
        </p:spPr>
        <p:txBody>
          <a:bodyPr>
            <a:normAutofit/>
          </a:bodyPr>
          <a:lstStyle/>
          <a:p>
            <a:r>
              <a:rPr lang="hr-HR" dirty="0"/>
              <a:t>Odgovor u članku: George!!</a:t>
            </a:r>
          </a:p>
        </p:txBody>
      </p:sp>
      <p:pic>
        <p:nvPicPr>
          <p:cNvPr id="4" name="Rezervirano mjesto sadržaja 4" descr="Slika na kojoj se prikazuje snimka zaslona&#10;&#10;Opis je automatski generiran">
            <a:extLst>
              <a:ext uri="{FF2B5EF4-FFF2-40B4-BE49-F238E27FC236}">
                <a16:creationId xmlns:a16="http://schemas.microsoft.com/office/drawing/2014/main" id="{3C002721-A36B-4FFC-898F-E7541775350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5" t="34495"/>
          <a:stretch/>
        </p:blipFill>
        <p:spPr>
          <a:xfrm>
            <a:off x="1996694" y="893052"/>
            <a:ext cx="8241006" cy="2945418"/>
          </a:xfrm>
        </p:spPr>
      </p:pic>
    </p:spTree>
    <p:extLst>
      <p:ext uri="{BB962C8B-B14F-4D97-AF65-F5344CB8AC3E}">
        <p14:creationId xmlns:p14="http://schemas.microsoft.com/office/powerpoint/2010/main" val="132479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zervirano mjesto sadržaja 4" descr="Slika na kojoj se prikazuje snimka zaslona, telefon&#10;&#10;Opis je automatski generiran">
            <a:extLst>
              <a:ext uri="{FF2B5EF4-FFF2-40B4-BE49-F238E27FC236}">
                <a16:creationId xmlns:a16="http://schemas.microsoft.com/office/drawing/2014/main" id="{D5C16089-2619-4CD1-BB1C-F804CFE809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817" t="32336" r="5696" b="-2"/>
          <a:stretch/>
        </p:blipFill>
        <p:spPr>
          <a:xfrm rot="21254447">
            <a:off x="432080" y="1326476"/>
            <a:ext cx="5618200" cy="4205047"/>
          </a:xfrm>
          <a:prstGeom prst="rect">
            <a:avLst/>
          </a:prstGeom>
        </p:spPr>
      </p:pic>
      <p:pic>
        <p:nvPicPr>
          <p:cNvPr id="3" name="Slika 2" descr="Slika na kojoj se prikazuje crtež&#10;&#10;Opis je automatski generiran">
            <a:extLst>
              <a:ext uri="{FF2B5EF4-FFF2-40B4-BE49-F238E27FC236}">
                <a16:creationId xmlns:a16="http://schemas.microsoft.com/office/drawing/2014/main" id="{E798D6A9-E93E-4B33-B873-D6E74DC40246}"/>
              </a:ext>
            </a:extLst>
          </p:cNvPr>
          <p:cNvPicPr>
            <a:picLocks noChangeAspect="1"/>
          </p:cNvPicPr>
          <p:nvPr/>
        </p:nvPicPr>
        <p:blipFill rotWithShape="1">
          <a:blip r:embed="rId3">
            <a:extLst>
              <a:ext uri="{28A0092B-C50C-407E-A947-70E740481C1C}">
                <a14:useLocalDpi xmlns:a14="http://schemas.microsoft.com/office/drawing/2010/main" val="0"/>
              </a:ext>
            </a:extLst>
          </a:blip>
          <a:srcRect r="7818" b="-2"/>
          <a:stretch/>
        </p:blipFill>
        <p:spPr>
          <a:xfrm>
            <a:off x="6141721" y="321732"/>
            <a:ext cx="5728547" cy="6214533"/>
          </a:xfrm>
          <a:prstGeom prst="rect">
            <a:avLst/>
          </a:prstGeom>
        </p:spPr>
      </p:pic>
    </p:spTree>
    <p:extLst>
      <p:ext uri="{BB962C8B-B14F-4D97-AF65-F5344CB8AC3E}">
        <p14:creationId xmlns:p14="http://schemas.microsoft.com/office/powerpoint/2010/main" val="68530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78BC6-8446-4CC6-86A4-3551FEB4E660}"/>
              </a:ext>
            </a:extLst>
          </p:cNvPr>
          <p:cNvSpPr>
            <a:spLocks noGrp="1"/>
          </p:cNvSpPr>
          <p:nvPr>
            <p:ph type="title"/>
          </p:nvPr>
        </p:nvSpPr>
        <p:spPr/>
        <p:txBody>
          <a:bodyPr>
            <a:normAutofit fontScale="90000"/>
          </a:bodyPr>
          <a:lstStyle/>
          <a:p>
            <a:r>
              <a:rPr lang="hr-HR" b="1" dirty="0"/>
              <a:t>ČOVJEK JE PROGUTAO SD KARTICU. NEĆETE VJEROVATI ŠTO SE S NJOM DOGODILO KASNIJE…</a:t>
            </a:r>
          </a:p>
        </p:txBody>
      </p:sp>
      <p:pic>
        <p:nvPicPr>
          <p:cNvPr id="5" name="Rezervirano mjesto sadržaja 4" descr="Slika na kojoj se prikazuje tekst&#10;&#10;Opis je automatski generiran">
            <a:extLst>
              <a:ext uri="{FF2B5EF4-FFF2-40B4-BE49-F238E27FC236}">
                <a16:creationId xmlns:a16="http://schemas.microsoft.com/office/drawing/2014/main" id="{99668CAE-01E1-4ECF-9F10-684A24DD66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10" t="20827" r="2385" b="27516"/>
          <a:stretch/>
        </p:blipFill>
        <p:spPr>
          <a:xfrm rot="20962646">
            <a:off x="1713843" y="2091563"/>
            <a:ext cx="6821929" cy="2930707"/>
          </a:xfrm>
        </p:spPr>
      </p:pic>
      <p:sp>
        <p:nvSpPr>
          <p:cNvPr id="3" name="TekstniOkvir 2">
            <a:extLst>
              <a:ext uri="{FF2B5EF4-FFF2-40B4-BE49-F238E27FC236}">
                <a16:creationId xmlns:a16="http://schemas.microsoft.com/office/drawing/2014/main" id="{5990F659-4E7C-4057-A2F8-948669802B65}"/>
              </a:ext>
            </a:extLst>
          </p:cNvPr>
          <p:cNvSpPr txBox="1"/>
          <p:nvPr/>
        </p:nvSpPr>
        <p:spPr>
          <a:xfrm>
            <a:off x="420130" y="5370097"/>
            <a:ext cx="11569538" cy="1261884"/>
          </a:xfrm>
          <a:prstGeom prst="rect">
            <a:avLst/>
          </a:prstGeom>
          <a:noFill/>
        </p:spPr>
        <p:txBody>
          <a:bodyPr wrap="square" rtlCol="0">
            <a:spAutoFit/>
          </a:bodyPr>
          <a:lstStyle/>
          <a:p>
            <a:endParaRPr lang="hr-HR" sz="1600" dirty="0"/>
          </a:p>
          <a:p>
            <a:r>
              <a:rPr lang="hr-HR" sz="1200" dirty="0"/>
              <a:t>Izvor:</a:t>
            </a:r>
          </a:p>
          <a:p>
            <a:r>
              <a:rPr lang="hr-HR" sz="1200" dirty="0">
                <a:hlinkClick r:id="rId3"/>
              </a:rPr>
              <a:t>https://www.boredpanda.com/stop-clickbaitfacebook/?utm_source=google&amp;utm_medium=organic&amp;utm_campaign=organic</a:t>
            </a:r>
            <a:endParaRPr lang="hr-HR" sz="1200" dirty="0"/>
          </a:p>
          <a:p>
            <a:endParaRPr lang="hr-HR" dirty="0"/>
          </a:p>
          <a:p>
            <a:endParaRPr lang="hr-HR" dirty="0"/>
          </a:p>
        </p:txBody>
      </p:sp>
    </p:spTree>
    <p:extLst>
      <p:ext uri="{BB962C8B-B14F-4D97-AF65-F5344CB8AC3E}">
        <p14:creationId xmlns:p14="http://schemas.microsoft.com/office/powerpoint/2010/main" val="252736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E05EB7FB-031D-456A-BAFF-217FF6AE3C2E}"/>
              </a:ext>
            </a:extLst>
          </p:cNvPr>
          <p:cNvSpPr>
            <a:spLocks noGrp="1"/>
          </p:cNvSpPr>
          <p:nvPr>
            <p:ph type="title"/>
          </p:nvPr>
        </p:nvSpPr>
        <p:spPr>
          <a:xfrm>
            <a:off x="1179226" y="826680"/>
            <a:ext cx="9833548" cy="1325563"/>
          </a:xfrm>
        </p:spPr>
        <p:txBody>
          <a:bodyPr>
            <a:normAutofit fontScale="90000"/>
          </a:bodyPr>
          <a:lstStyle/>
          <a:p>
            <a:pPr lvl="0" algn="ctr">
              <a:spcBef>
                <a:spcPts val="1000"/>
              </a:spcBef>
            </a:pPr>
            <a:r>
              <a:rPr lang="hr-HR" sz="2200" dirty="0">
                <a:solidFill>
                  <a:srgbClr val="FFFFFF"/>
                </a:solidFill>
                <a:latin typeface="Calibri" panose="020F0502020204030204"/>
                <a:ea typeface="+mn-ea"/>
                <a:cs typeface="+mn-cs"/>
              </a:rPr>
              <a:t> </a:t>
            </a:r>
            <a:br>
              <a:rPr lang="hr-HR" sz="2200" dirty="0">
                <a:solidFill>
                  <a:srgbClr val="FFFFFF"/>
                </a:solidFill>
                <a:latin typeface="Calibri" panose="020F0502020204030204"/>
                <a:ea typeface="+mn-ea"/>
                <a:cs typeface="+mn-cs"/>
              </a:rPr>
            </a:br>
            <a:br>
              <a:rPr lang="hr-HR" sz="2200" dirty="0">
                <a:solidFill>
                  <a:srgbClr val="FFFFFF"/>
                </a:solidFill>
                <a:latin typeface="+mn-lt"/>
                <a:ea typeface="+mn-ea"/>
                <a:cs typeface="+mn-cs"/>
              </a:rPr>
            </a:br>
            <a:r>
              <a:rPr lang="hr-HR" sz="6000" dirty="0">
                <a:solidFill>
                  <a:srgbClr val="FFFFFF"/>
                </a:solidFill>
                <a:latin typeface="+mn-lt"/>
                <a:ea typeface="+mn-ea"/>
                <a:cs typeface="+mn-cs"/>
              </a:rPr>
              <a:t>Što je </a:t>
            </a:r>
            <a:r>
              <a:rPr lang="hr-HR" sz="6000" dirty="0" err="1">
                <a:solidFill>
                  <a:srgbClr val="FFFFFF"/>
                </a:solidFill>
                <a:latin typeface="+mn-lt"/>
                <a:ea typeface="+mn-ea"/>
                <a:cs typeface="+mn-cs"/>
              </a:rPr>
              <a:t>clickbait</a:t>
            </a:r>
            <a:r>
              <a:rPr lang="hr-HR" sz="6000" dirty="0">
                <a:solidFill>
                  <a:srgbClr val="FFFFFF"/>
                </a:solidFill>
                <a:latin typeface="+mn-lt"/>
                <a:ea typeface="+mn-ea"/>
                <a:cs typeface="+mn-cs"/>
              </a:rPr>
              <a:t> i koja je njegova uloga?</a:t>
            </a:r>
            <a:br>
              <a:rPr lang="hr-HR" sz="6000" dirty="0">
                <a:solidFill>
                  <a:srgbClr val="FFFFFF"/>
                </a:solidFill>
                <a:latin typeface="+mn-lt"/>
                <a:ea typeface="+mn-ea"/>
                <a:cs typeface="+mn-cs"/>
              </a:rPr>
            </a:br>
            <a:endParaRPr lang="hr-HR" sz="6000" dirty="0">
              <a:solidFill>
                <a:srgbClr val="FFFFFF"/>
              </a:solidFill>
              <a:latin typeface="+mn-lt"/>
            </a:endParaRPr>
          </a:p>
        </p:txBody>
      </p:sp>
      <p:sp>
        <p:nvSpPr>
          <p:cNvPr id="3" name="Rezervirano mjesto sadržaja 2">
            <a:extLst>
              <a:ext uri="{FF2B5EF4-FFF2-40B4-BE49-F238E27FC236}">
                <a16:creationId xmlns:a16="http://schemas.microsoft.com/office/drawing/2014/main" id="{1B416789-DFFA-4052-9A82-19C18A828482}"/>
              </a:ext>
            </a:extLst>
          </p:cNvPr>
          <p:cNvSpPr>
            <a:spLocks noGrp="1"/>
          </p:cNvSpPr>
          <p:nvPr>
            <p:ph idx="1"/>
          </p:nvPr>
        </p:nvSpPr>
        <p:spPr>
          <a:xfrm>
            <a:off x="823321" y="2063980"/>
            <a:ext cx="9749239" cy="3684186"/>
          </a:xfrm>
        </p:spPr>
        <p:txBody>
          <a:bodyPr>
            <a:normAutofit lnSpcReduction="10000"/>
          </a:bodyPr>
          <a:lstStyle/>
          <a:p>
            <a:pPr marL="0" indent="0">
              <a:buNone/>
            </a:pPr>
            <a:endParaRPr lang="hr-HR" sz="2000" dirty="0">
              <a:solidFill>
                <a:srgbClr val="000000"/>
              </a:solidFill>
            </a:endParaRPr>
          </a:p>
          <a:p>
            <a:r>
              <a:rPr lang="hr-HR" sz="3200" dirty="0" err="1">
                <a:solidFill>
                  <a:srgbClr val="000000"/>
                </a:solidFill>
              </a:rPr>
              <a:t>Clickbait</a:t>
            </a:r>
            <a:r>
              <a:rPr lang="hr-HR" sz="3200" dirty="0">
                <a:solidFill>
                  <a:srgbClr val="000000"/>
                </a:solidFill>
              </a:rPr>
              <a:t> članci su vijesti objavljene na internetu, s naslovima koji </a:t>
            </a:r>
            <a:r>
              <a:rPr lang="hr-HR" sz="3200" b="1" dirty="0">
                <a:solidFill>
                  <a:srgbClr val="000000"/>
                </a:solidFill>
              </a:rPr>
              <a:t>privlače pozornost i mame čitatelje na </a:t>
            </a:r>
            <a:r>
              <a:rPr lang="hr-HR" sz="3200" b="1" dirty="0" err="1">
                <a:solidFill>
                  <a:srgbClr val="000000"/>
                </a:solidFill>
              </a:rPr>
              <a:t>klikanje</a:t>
            </a:r>
            <a:r>
              <a:rPr lang="hr-HR" sz="3200" dirty="0">
                <a:solidFill>
                  <a:srgbClr val="000000"/>
                </a:solidFill>
              </a:rPr>
              <a:t>. Sadržaj takvih članka ne ispunjava uvijek očekivanja. Budući da to sliči na mamac, ovaj fenomen naziva se </a:t>
            </a:r>
            <a:r>
              <a:rPr lang="hr-HR" sz="3200" i="1" dirty="0" err="1">
                <a:solidFill>
                  <a:srgbClr val="000000"/>
                </a:solidFill>
              </a:rPr>
              <a:t>clickbaiting</a:t>
            </a:r>
            <a:r>
              <a:rPr lang="hr-HR" sz="3200" dirty="0">
                <a:solidFill>
                  <a:srgbClr val="000000"/>
                </a:solidFill>
              </a:rPr>
              <a:t>.</a:t>
            </a:r>
          </a:p>
          <a:p>
            <a:r>
              <a:rPr lang="hr-HR" sz="3200" b="1" dirty="0"/>
              <a:t>Zanimljiv, nevjerojatan, senzacionalan, ekskluzivan, </a:t>
            </a:r>
            <a:r>
              <a:rPr lang="hr-HR" sz="3200" b="1" dirty="0" err="1"/>
              <a:t>precool</a:t>
            </a:r>
            <a:r>
              <a:rPr lang="hr-HR" sz="3200" b="1" dirty="0"/>
              <a:t> naslov</a:t>
            </a:r>
            <a:r>
              <a:rPr lang="hr-HR" sz="3200" dirty="0"/>
              <a:t> no…</a:t>
            </a:r>
          </a:p>
          <a:p>
            <a:pPr marL="0" indent="0">
              <a:buNone/>
            </a:pPr>
            <a:endParaRPr lang="hr-HR" sz="2000" dirty="0">
              <a:solidFill>
                <a:srgbClr val="000000"/>
              </a:solidFill>
            </a:endParaRPr>
          </a:p>
        </p:txBody>
      </p:sp>
    </p:spTree>
    <p:extLst>
      <p:ext uri="{BB962C8B-B14F-4D97-AF65-F5344CB8AC3E}">
        <p14:creationId xmlns:p14="http://schemas.microsoft.com/office/powerpoint/2010/main" val="188739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503" y="1069167"/>
            <a:ext cx="10515600" cy="4351338"/>
          </a:xfrm>
        </p:spPr>
        <p:txBody>
          <a:bodyPr/>
          <a:lstStyle/>
          <a:p>
            <a:pPr marL="0" indent="0">
              <a:buNone/>
            </a:pPr>
            <a:r>
              <a:rPr lang="hr-HR" sz="3200" dirty="0"/>
              <a:t>...kada ste vidjeli sadržaj iznenadili ste se jer to uopće nije imalo veze s onim što je najavljeno, već je bila riječ o reklami za neki proizvod, ili ste se čudili kada ste pročitali nekoliko rečenica razmišljajući o tome koga to uopće zanima i zašto je uopće objavljena takva informacija.</a:t>
            </a:r>
            <a:endParaRPr lang="hr-HR" sz="3200" dirty="0">
              <a:solidFill>
                <a:srgbClr val="000000"/>
              </a:solidFill>
            </a:endParaRPr>
          </a:p>
          <a:p>
            <a:r>
              <a:rPr lang="hr-HR" sz="3200" dirty="0">
                <a:solidFill>
                  <a:srgbClr val="000000"/>
                </a:solidFill>
              </a:rPr>
              <a:t>U tradicionalnom novinarstvu </a:t>
            </a:r>
            <a:r>
              <a:rPr lang="hr-HR" sz="3200" b="1" dirty="0">
                <a:solidFill>
                  <a:srgbClr val="000000"/>
                </a:solidFill>
              </a:rPr>
              <a:t>naslov bi čitatelja trebao zainteresirati, ali i ukratko opisati sadržaj članka</a:t>
            </a:r>
            <a:r>
              <a:rPr lang="hr-HR" sz="3200" dirty="0">
                <a:solidFill>
                  <a:srgbClr val="000000"/>
                </a:solidFill>
              </a:rPr>
              <a:t>. U skladu s dobrim novinarskim praksama, naslov ne bi smio čitatelja dovesti u zabludu. </a:t>
            </a:r>
          </a:p>
          <a:p>
            <a:endParaRPr lang="en-GB" dirty="0"/>
          </a:p>
        </p:txBody>
      </p:sp>
    </p:spTree>
    <p:extLst>
      <p:ext uri="{BB962C8B-B14F-4D97-AF65-F5344CB8AC3E}">
        <p14:creationId xmlns:p14="http://schemas.microsoft.com/office/powerpoint/2010/main" val="146640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Naslov 1">
            <a:extLst>
              <a:ext uri="{FF2B5EF4-FFF2-40B4-BE49-F238E27FC236}">
                <a16:creationId xmlns:a16="http://schemas.microsoft.com/office/drawing/2014/main" id="{0A493757-D993-4714-B5FA-D40230D7B4C2}"/>
              </a:ext>
            </a:extLst>
          </p:cNvPr>
          <p:cNvSpPr>
            <a:spLocks noGrp="1"/>
          </p:cNvSpPr>
          <p:nvPr>
            <p:ph type="title"/>
          </p:nvPr>
        </p:nvSpPr>
        <p:spPr>
          <a:xfrm>
            <a:off x="804672" y="457200"/>
            <a:ext cx="10579398" cy="1299411"/>
          </a:xfrm>
        </p:spPr>
        <p:txBody>
          <a:bodyPr>
            <a:normAutofit/>
          </a:bodyPr>
          <a:lstStyle/>
          <a:p>
            <a:r>
              <a:rPr lang="hr-HR" dirty="0">
                <a:solidFill>
                  <a:srgbClr val="FFFFFF"/>
                </a:solidFill>
              </a:rPr>
              <a:t>TISKANO/INTERNETSKO NOVINARSTVO</a:t>
            </a:r>
          </a:p>
        </p:txBody>
      </p:sp>
      <p:sp>
        <p:nvSpPr>
          <p:cNvPr id="14" name="Rectangle 13">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A5C5A1B3-6DA4-4CE7-8744-FE725C1CF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622" y="2837712"/>
            <a:ext cx="4305894" cy="2865377"/>
          </a:xfrm>
          <a:prstGeom prst="rect">
            <a:avLst/>
          </a:prstGeom>
        </p:spPr>
      </p:pic>
      <p:sp>
        <p:nvSpPr>
          <p:cNvPr id="3" name="Rezervirano mjesto sadržaja 2">
            <a:extLst>
              <a:ext uri="{FF2B5EF4-FFF2-40B4-BE49-F238E27FC236}">
                <a16:creationId xmlns:a16="http://schemas.microsoft.com/office/drawing/2014/main" id="{5098D6E5-8212-4AC8-8007-3648E1271A74}"/>
              </a:ext>
            </a:extLst>
          </p:cNvPr>
          <p:cNvSpPr>
            <a:spLocks noGrp="1"/>
          </p:cNvSpPr>
          <p:nvPr>
            <p:ph idx="1"/>
          </p:nvPr>
        </p:nvSpPr>
        <p:spPr>
          <a:xfrm>
            <a:off x="5263098" y="2214610"/>
            <a:ext cx="5029200" cy="3227626"/>
          </a:xfrm>
        </p:spPr>
        <p:txBody>
          <a:bodyPr anchor="ctr">
            <a:normAutofit/>
          </a:bodyPr>
          <a:lstStyle/>
          <a:p>
            <a:r>
              <a:rPr lang="hr-HR" sz="2000" dirty="0">
                <a:solidFill>
                  <a:srgbClr val="000000"/>
                </a:solidFill>
              </a:rPr>
              <a:t>U tiskanom izdanju novina, naslov se nalazi odmah iznad teksta. Čitatelj može odlučiti je li mu članak zanimljiv na temelju podnaslova, fotografije, ili prvih nekoliko redaka teksta. Nekoć su si samo tabloidi mogli priuštiti varke slične </a:t>
            </a:r>
            <a:r>
              <a:rPr lang="hr-HR" sz="2000" dirty="0" err="1">
                <a:solidFill>
                  <a:srgbClr val="000000"/>
                </a:solidFill>
              </a:rPr>
              <a:t>clickbaitu</a:t>
            </a:r>
            <a:r>
              <a:rPr lang="hr-HR" sz="2000" dirty="0">
                <a:solidFill>
                  <a:srgbClr val="000000"/>
                </a:solidFill>
              </a:rPr>
              <a:t>. Ozbiljne novine izgubile bi vjerodostojnost.</a:t>
            </a:r>
          </a:p>
          <a:p>
            <a:r>
              <a:rPr lang="hr-HR" sz="2000" dirty="0">
                <a:solidFill>
                  <a:srgbClr val="000000"/>
                </a:solidFill>
              </a:rPr>
              <a:t>Na internetskim portalima vijesti su „skrivene” iza poveznice i čitatelj mora donijeti odluku samo na temelju naslova. </a:t>
            </a:r>
          </a:p>
        </p:txBody>
      </p:sp>
    </p:spTree>
    <p:extLst>
      <p:ext uri="{BB962C8B-B14F-4D97-AF65-F5344CB8AC3E}">
        <p14:creationId xmlns:p14="http://schemas.microsoft.com/office/powerpoint/2010/main" val="106749673"/>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1565</Words>
  <Application>Microsoft Office PowerPoint</Application>
  <PresentationFormat>Široki zaslon</PresentationFormat>
  <Paragraphs>143</Paragraphs>
  <Slides>34</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34</vt:i4>
      </vt:variant>
    </vt:vector>
  </HeadingPairs>
  <TitlesOfParts>
    <vt:vector size="42" baseType="lpstr">
      <vt:lpstr>Arial</vt:lpstr>
      <vt:lpstr>Arial</vt:lpstr>
      <vt:lpstr>Calibri</vt:lpstr>
      <vt:lpstr>Calibri Light</vt:lpstr>
      <vt:lpstr>inherit</vt:lpstr>
      <vt:lpstr>Open Sans</vt:lpstr>
      <vt:lpstr>Symbol</vt:lpstr>
      <vt:lpstr>Tema sustava Office</vt:lpstr>
      <vt:lpstr>Nećete vjerovati koliko će se povećati VAŠA medijska pismenost kada POGLEDATE ovo!</vt:lpstr>
      <vt:lpstr>CLICKBAIT NOVINARSTVO Dijana Požgaj, prof.</vt:lpstr>
      <vt:lpstr>NEĆETE VJEROVATI ŠTO JE EMMA ROBERTS UČINILA OVAJ PUT…</vt:lpstr>
      <vt:lpstr>Odgovor u članku: George!!</vt:lpstr>
      <vt:lpstr>PowerPoint prezentacija</vt:lpstr>
      <vt:lpstr>ČOVJEK JE PROGUTAO SD KARTICU. NEĆETE VJEROVATI ŠTO SE S NJOM DOGODILO KASNIJE…</vt:lpstr>
      <vt:lpstr>   Što je clickbait i koja je njegova uloga? </vt:lpstr>
      <vt:lpstr>PowerPoint prezentacija</vt:lpstr>
      <vt:lpstr>TISKANO/INTERNETSKO NOVINARSTVO</vt:lpstr>
      <vt:lpstr>Kako se osjećate kad u članku ne pročitate što ste očekivali?</vt:lpstr>
      <vt:lpstr>ČEMU SLUŽE CLICKBAITOVI? </vt:lpstr>
      <vt:lpstr>PowerPoint prezentacija</vt:lpstr>
      <vt:lpstr>KAKO PREPOZNATI RADI LI SE O CLICKBAITU</vt:lpstr>
      <vt:lpstr>Kako biste ovaj izraz preveli na hrvatski jezik?</vt:lpstr>
      <vt:lpstr>TOČAN ODGOVOR JE…</vt:lpstr>
      <vt:lpstr>9 vrsta clickbaitova</vt:lpstr>
      <vt:lpstr>1. Šokantan / nevjerojatan ishod</vt:lpstr>
      <vt:lpstr>PowerPoint prezentacija</vt:lpstr>
      <vt:lpstr>PowerPoint prezentacija</vt:lpstr>
      <vt:lpstr>7. TRIKOVI</vt:lpstr>
      <vt:lpstr>8. NASLOVI KOJIMA JE CILJ POBUDITI STRAH U VAMA </vt:lpstr>
      <vt:lpstr>9. POPIS S DRAGULJEM…</vt:lpstr>
      <vt:lpstr>VJEŽBE</vt:lpstr>
      <vt:lpstr>PROMIŠLJANJE (ili RASPRAVA) </vt:lpstr>
      <vt:lpstr>Razmislite: </vt:lpstr>
      <vt:lpstr>Istraživanje</vt:lpstr>
      <vt:lpstr>STVARAMO</vt:lpstr>
      <vt:lpstr>PRIMJER ZA 3. AKTIVNOST  članak s ovogodišnje smotre LiDraNo učenice Gabi Pavlović</vt:lpstr>
      <vt:lpstr>POKUŠAJTE SAMI OSMISLITI CLICKBAIT NASLOVE NADOPUNJUJUĆI REČENICE</vt:lpstr>
      <vt:lpstr>NEKA OD RJEŠENJA</vt:lpstr>
      <vt:lpstr>PowerPoint prezentacija</vt:lpstr>
      <vt:lpstr>CLICKBAIT I LEKTIRA (djela za cjelovito čitanje)</vt:lpstr>
      <vt:lpstr>PRIMJERI</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Nećete vjerovati koliko će se povećati VAŠA medijska pismenost kada POGLEDATE ovo!</dc:title>
  <dc:creator>anado</dc:creator>
  <cp:lastModifiedBy> </cp:lastModifiedBy>
  <cp:revision>27</cp:revision>
  <dcterms:created xsi:type="dcterms:W3CDTF">2020-04-18T13:24:29Z</dcterms:created>
  <dcterms:modified xsi:type="dcterms:W3CDTF">2020-04-21T09:36:41Z</dcterms:modified>
</cp:coreProperties>
</file>